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7" r:id="rId2"/>
    <p:sldMasterId id="2147483677" r:id="rId3"/>
  </p:sldMasterIdLst>
  <p:notesMasterIdLst>
    <p:notesMasterId r:id="rId19"/>
  </p:notesMasterIdLst>
  <p:sldIdLst>
    <p:sldId id="265" r:id="rId4"/>
    <p:sldId id="266" r:id="rId5"/>
    <p:sldId id="267" r:id="rId6"/>
    <p:sldId id="269" r:id="rId7"/>
    <p:sldId id="282" r:id="rId8"/>
    <p:sldId id="283" r:id="rId9"/>
    <p:sldId id="284" r:id="rId10"/>
    <p:sldId id="271" r:id="rId11"/>
    <p:sldId id="273" r:id="rId12"/>
    <p:sldId id="285" r:id="rId13"/>
    <p:sldId id="275" r:id="rId14"/>
    <p:sldId id="278" r:id="rId15"/>
    <p:sldId id="276" r:id="rId16"/>
    <p:sldId id="287" r:id="rId17"/>
    <p:sldId id="286" r:id="rId18"/>
  </p:sldIdLst>
  <p:sldSz cx="9144000" cy="6858000" type="screen4x3"/>
  <p:notesSz cx="6858000" cy="91011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2F4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709" autoAdjust="0"/>
  </p:normalViewPr>
  <p:slideViewPr>
    <p:cSldViewPr>
      <p:cViewPr>
        <p:scale>
          <a:sx n="100" d="100"/>
          <a:sy n="100" d="100"/>
        </p:scale>
        <p:origin x="-1104" y="78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5057"/>
          </a:xfrm>
          <a:prstGeom prst="rect">
            <a:avLst/>
          </a:prstGeom>
        </p:spPr>
        <p:txBody>
          <a:bodyPr vert="horz" lIns="91183" tIns="45592" rIns="91183" bIns="45592" rtlCol="0"/>
          <a:lstStyle>
            <a:lvl1pPr algn="l">
              <a:defRPr sz="1200"/>
            </a:lvl1pPr>
          </a:lstStyle>
          <a:p>
            <a:endParaRPr lang="en-US"/>
          </a:p>
        </p:txBody>
      </p:sp>
      <p:sp>
        <p:nvSpPr>
          <p:cNvPr id="3" name="Date Placeholder 2"/>
          <p:cNvSpPr>
            <a:spLocks noGrp="1"/>
          </p:cNvSpPr>
          <p:nvPr>
            <p:ph type="dt" idx="1"/>
          </p:nvPr>
        </p:nvSpPr>
        <p:spPr>
          <a:xfrm>
            <a:off x="3884613" y="0"/>
            <a:ext cx="2971800" cy="455057"/>
          </a:xfrm>
          <a:prstGeom prst="rect">
            <a:avLst/>
          </a:prstGeom>
        </p:spPr>
        <p:txBody>
          <a:bodyPr vert="horz" lIns="91183" tIns="45592" rIns="91183" bIns="45592" rtlCol="0"/>
          <a:lstStyle>
            <a:lvl1pPr algn="r">
              <a:defRPr sz="1200"/>
            </a:lvl1pPr>
          </a:lstStyle>
          <a:p>
            <a:fld id="{E637BCD7-4316-4148-A4FB-4DB7F5F94C6F}" type="datetimeFigureOut">
              <a:rPr lang="en-US" smtClean="0"/>
              <a:pPr/>
              <a:t>4/17/2014</a:t>
            </a:fld>
            <a:endParaRPr lang="en-US"/>
          </a:p>
        </p:txBody>
      </p:sp>
      <p:sp>
        <p:nvSpPr>
          <p:cNvPr id="4" name="Slide Image Placeholder 3"/>
          <p:cNvSpPr>
            <a:spLocks noGrp="1" noRot="1" noChangeAspect="1"/>
          </p:cNvSpPr>
          <p:nvPr>
            <p:ph type="sldImg" idx="2"/>
          </p:nvPr>
        </p:nvSpPr>
        <p:spPr>
          <a:xfrm>
            <a:off x="1154113" y="682625"/>
            <a:ext cx="4549775" cy="3413125"/>
          </a:xfrm>
          <a:prstGeom prst="rect">
            <a:avLst/>
          </a:prstGeom>
          <a:noFill/>
          <a:ln w="12700">
            <a:solidFill>
              <a:prstClr val="black"/>
            </a:solidFill>
          </a:ln>
        </p:spPr>
        <p:txBody>
          <a:bodyPr vert="horz" lIns="91183" tIns="45592" rIns="91183" bIns="45592" rtlCol="0" anchor="ctr"/>
          <a:lstStyle/>
          <a:p>
            <a:endParaRPr lang="en-US"/>
          </a:p>
        </p:txBody>
      </p:sp>
      <p:sp>
        <p:nvSpPr>
          <p:cNvPr id="5" name="Notes Placeholder 4"/>
          <p:cNvSpPr>
            <a:spLocks noGrp="1"/>
          </p:cNvSpPr>
          <p:nvPr>
            <p:ph type="body" sz="quarter" idx="3"/>
          </p:nvPr>
        </p:nvSpPr>
        <p:spPr>
          <a:xfrm>
            <a:off x="685800" y="4323041"/>
            <a:ext cx="5486400" cy="4095512"/>
          </a:xfrm>
          <a:prstGeom prst="rect">
            <a:avLst/>
          </a:prstGeom>
        </p:spPr>
        <p:txBody>
          <a:bodyPr vert="horz" lIns="91183" tIns="45592" rIns="91183" bIns="4559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44502"/>
            <a:ext cx="2971800" cy="455057"/>
          </a:xfrm>
          <a:prstGeom prst="rect">
            <a:avLst/>
          </a:prstGeom>
        </p:spPr>
        <p:txBody>
          <a:bodyPr vert="horz" lIns="91183" tIns="45592" rIns="91183" bIns="45592"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44502"/>
            <a:ext cx="2971800" cy="455057"/>
          </a:xfrm>
          <a:prstGeom prst="rect">
            <a:avLst/>
          </a:prstGeom>
        </p:spPr>
        <p:txBody>
          <a:bodyPr vert="horz" lIns="91183" tIns="45592" rIns="91183" bIns="45592" rtlCol="0" anchor="b"/>
          <a:lstStyle>
            <a:lvl1pPr algn="r">
              <a:defRPr sz="1200"/>
            </a:lvl1pPr>
          </a:lstStyle>
          <a:p>
            <a:fld id="{D16664C3-7DD3-4016-97E0-F0BF5982A2A4}" type="slidenum">
              <a:rPr lang="en-US" smtClean="0"/>
              <a:pPr/>
              <a:t>‹#›</a:t>
            </a:fld>
            <a:endParaRPr lang="en-US"/>
          </a:p>
        </p:txBody>
      </p:sp>
    </p:spTree>
    <p:extLst>
      <p:ext uri="{BB962C8B-B14F-4D97-AF65-F5344CB8AC3E}">
        <p14:creationId xmlns:p14="http://schemas.microsoft.com/office/powerpoint/2010/main" xmlns="" val="1447307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t>As we know, m</a:t>
            </a:r>
            <a:r>
              <a:rPr lang="en-US" sz="1200" kern="1200" dirty="0" smtClean="0">
                <a:solidFill>
                  <a:schemeClr val="tx1"/>
                </a:solidFill>
                <a:effectLst/>
                <a:latin typeface="+mn-lt"/>
                <a:ea typeface="+mn-ea"/>
                <a:cs typeface="+mn-cs"/>
              </a:rPr>
              <a:t>uch socio-economic data is available only from the ACS, which is subject to large margins of error. However, it is quite difficult to convey margins of error spatially. Therefore, with significant guidance from experts at Nielsen, the Data Center created and evaluated new methods to improve the ACS block group estimates for use in mapping.</a:t>
            </a:r>
          </a:p>
        </p:txBody>
      </p:sp>
      <p:sp>
        <p:nvSpPr>
          <p:cNvPr id="225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B3AE8C1-6337-4DD6-86AE-71BA0FDAFCF8}" type="slidenum">
              <a:rPr lang="en-US">
                <a:solidFill>
                  <a:srgbClr val="000000"/>
                </a:solidFill>
              </a:rPr>
              <a:pPr>
                <a:defRPr/>
              </a:pPr>
              <a:t>1</a:t>
            </a:fld>
            <a:endParaRPr lang="en-US">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a:spLocks noGrp="1" noRot="1" noChangeAspect="1"/>
          </p:cNvSpPr>
          <p:nvPr>
            <p:ph type="sldImg" idx="2"/>
          </p:nvPr>
        </p:nvSpPr>
        <p:spPr>
          <a:xfrm>
            <a:off x="1154113" y="682625"/>
            <a:ext cx="4549775" cy="34131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 name="Shape 41"/>
          <p:cNvSpPr txBox="1">
            <a:spLocks noGrp="1"/>
          </p:cNvSpPr>
          <p:nvPr>
            <p:ph type="body" idx="1"/>
          </p:nvPr>
        </p:nvSpPr>
        <p:spPr>
          <a:xfrm>
            <a:off x="685801" y="4323041"/>
            <a:ext cx="5486399" cy="4095512"/>
          </a:xfrm>
          <a:prstGeom prst="rect">
            <a:avLst/>
          </a:prstGeom>
        </p:spPr>
        <p:txBody>
          <a:bodyPr lIns="91168" tIns="91168" rIns="91168" bIns="91168" anchor="t" anchorCtr="0">
            <a:noAutofit/>
          </a:bodyPr>
          <a:lstStyle/>
          <a:p>
            <a:r>
              <a:rPr lang="en-US" dirty="0" smtClean="0"/>
              <a:t>The third and</a:t>
            </a:r>
            <a:r>
              <a:rPr lang="en-US" baseline="0" dirty="0" smtClean="0"/>
              <a:t> fourth </a:t>
            </a:r>
            <a:r>
              <a:rPr lang="en-US" dirty="0" smtClean="0"/>
              <a:t>methods employ a weighting methodology based on the number of respondents to the ACS. We evaluated the methods by comparing the</a:t>
            </a:r>
            <a:r>
              <a:rPr lang="en-US" baseline="0" dirty="0" smtClean="0"/>
              <a:t> 2010 Census count of household size by type to the ACS household size by type produced by each method. We chose the household size by type because it is a robust table of households values.</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a:spLocks noGrp="1" noRot="1" noChangeAspect="1"/>
          </p:cNvSpPr>
          <p:nvPr>
            <p:ph type="sldImg" idx="2"/>
          </p:nvPr>
        </p:nvSpPr>
        <p:spPr>
          <a:xfrm>
            <a:off x="1154113" y="682625"/>
            <a:ext cx="4549775" cy="34131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 name="Shape 41"/>
          <p:cNvSpPr txBox="1">
            <a:spLocks noGrp="1"/>
          </p:cNvSpPr>
          <p:nvPr>
            <p:ph type="body" idx="1"/>
          </p:nvPr>
        </p:nvSpPr>
        <p:spPr>
          <a:xfrm>
            <a:off x="685801" y="4323041"/>
            <a:ext cx="5486399" cy="4095512"/>
          </a:xfrm>
          <a:prstGeom prst="rect">
            <a:avLst/>
          </a:prstGeom>
        </p:spPr>
        <p:txBody>
          <a:bodyPr lIns="91168" tIns="91168" rIns="91168" bIns="91168" anchor="t" anchorCtr="0">
            <a:noAutofit/>
          </a:bodyPr>
          <a:lstStyle/>
          <a:p>
            <a:r>
              <a:rPr lang="en-US" dirty="0" smtClean="0"/>
              <a:t>To evaluate</a:t>
            </a:r>
            <a:r>
              <a:rPr lang="en-US" baseline="0" dirty="0" smtClean="0"/>
              <a:t> the methodologies, we calculated the index of dissimilarity and found that all of the methods do a good job of improving upon the ACS. However, method 2, the average of the true neighbors and method 3, a weighted approach, do the best. We then decided to use Method 2, the simpler of these two methods, as it is easier to convey to a lay audience. </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a:spLocks noGrp="1" noRot="1" noChangeAspect="1"/>
          </p:cNvSpPr>
          <p:nvPr>
            <p:ph type="sldImg" idx="2"/>
          </p:nvPr>
        </p:nvSpPr>
        <p:spPr>
          <a:xfrm>
            <a:off x="1154113" y="682625"/>
            <a:ext cx="4549775" cy="34131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 name="Shape 41"/>
          <p:cNvSpPr txBox="1">
            <a:spLocks noGrp="1"/>
          </p:cNvSpPr>
          <p:nvPr>
            <p:ph type="body" idx="1"/>
          </p:nvPr>
        </p:nvSpPr>
        <p:spPr>
          <a:xfrm>
            <a:off x="685801" y="4323041"/>
            <a:ext cx="5486399" cy="4095512"/>
          </a:xfrm>
          <a:prstGeom prst="rect">
            <a:avLst/>
          </a:prstGeom>
        </p:spPr>
        <p:txBody>
          <a:bodyPr lIns="91168" tIns="91168" rIns="91168" bIns="91168"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Another testament to the strength</a:t>
            </a:r>
            <a:r>
              <a:rPr lang="en-US" sz="1200" kern="1200" baseline="0" dirty="0" smtClean="0">
                <a:solidFill>
                  <a:schemeClr val="tx1"/>
                </a:solidFill>
                <a:effectLst/>
                <a:latin typeface="+mn-lt"/>
                <a:ea typeface="+mn-ea"/>
                <a:cs typeface="+mn-cs"/>
              </a:rPr>
              <a:t> of the average methodology is that </a:t>
            </a:r>
            <a:r>
              <a:rPr lang="en-US" sz="1200" kern="1200" dirty="0" smtClean="0">
                <a:solidFill>
                  <a:schemeClr val="tx1"/>
                </a:solidFill>
                <a:effectLst/>
                <a:latin typeface="+mn-lt"/>
                <a:ea typeface="+mn-ea"/>
                <a:cs typeface="+mn-cs"/>
              </a:rPr>
              <a:t>the estimated values fall within the confidence interval for 82 percent of the census block groups in New Orleans.</a:t>
            </a:r>
            <a:r>
              <a:rPr lang="en-US" sz="1200" kern="1200" baseline="0" dirty="0" smtClean="0">
                <a:solidFill>
                  <a:schemeClr val="tx1"/>
                </a:solidFill>
                <a:effectLst/>
                <a:latin typeface="+mn-lt"/>
                <a:ea typeface="+mn-ea"/>
                <a:cs typeface="+mn-cs"/>
              </a:rPr>
              <a:t> Nonetheless, t</a:t>
            </a:r>
            <a:r>
              <a:rPr lang="en-US" sz="1200" kern="1200" dirty="0" smtClean="0">
                <a:solidFill>
                  <a:schemeClr val="tx1"/>
                </a:solidFill>
                <a:effectLst/>
                <a:latin typeface="+mn-lt"/>
                <a:ea typeface="+mn-ea"/>
                <a:cs typeface="+mn-cs"/>
              </a:rPr>
              <a:t>he results produced by the method are for mapping</a:t>
            </a:r>
            <a:r>
              <a:rPr lang="en-US" sz="1200" kern="1200" baseline="0" dirty="0" smtClean="0">
                <a:solidFill>
                  <a:schemeClr val="tx1"/>
                </a:solidFill>
                <a:effectLst/>
                <a:latin typeface="+mn-lt"/>
                <a:ea typeface="+mn-ea"/>
                <a:cs typeface="+mn-cs"/>
              </a:rPr>
              <a:t> purposes only and </a:t>
            </a:r>
            <a:r>
              <a:rPr lang="en-US" sz="1200" kern="1200" dirty="0" smtClean="0">
                <a:solidFill>
                  <a:schemeClr val="tx1"/>
                </a:solidFill>
                <a:effectLst/>
                <a:latin typeface="+mn-lt"/>
                <a:ea typeface="+mn-ea"/>
                <a:cs typeface="+mn-cs"/>
              </a:rPr>
              <a:t>we refer users to the actual ACS data and margins of error when necessary. </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a:spLocks noGrp="1" noRot="1" noChangeAspect="1"/>
          </p:cNvSpPr>
          <p:nvPr>
            <p:ph type="sldImg" idx="2"/>
          </p:nvPr>
        </p:nvSpPr>
        <p:spPr>
          <a:xfrm>
            <a:off x="1154113" y="682625"/>
            <a:ext cx="4549775" cy="34131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 name="Shape 41"/>
          <p:cNvSpPr txBox="1">
            <a:spLocks noGrp="1"/>
          </p:cNvSpPr>
          <p:nvPr>
            <p:ph type="body" idx="1"/>
          </p:nvPr>
        </p:nvSpPr>
        <p:spPr>
          <a:xfrm>
            <a:off x="685801" y="4323041"/>
            <a:ext cx="5486399" cy="4095512"/>
          </a:xfrm>
          <a:prstGeom prst="rect">
            <a:avLst/>
          </a:prstGeom>
        </p:spPr>
        <p:txBody>
          <a:bodyPr lIns="91168" tIns="91168" rIns="91168" bIns="91168"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Another way to evaluate the methodology is to compare the ACS produced maps to maps of administrative or census</a:t>
            </a:r>
            <a:r>
              <a:rPr lang="en-US" baseline="0" dirty="0" smtClean="0"/>
              <a:t> </a:t>
            </a:r>
            <a:r>
              <a:rPr lang="en-US" dirty="0" smtClean="0"/>
              <a:t>variables</a:t>
            </a:r>
            <a:r>
              <a:rPr lang="en-US" baseline="0" dirty="0" smtClean="0"/>
              <a:t> known to correlate with poverty such as low-wage workers from the LED or single-parent households from the Census.</a:t>
            </a:r>
            <a:r>
              <a:rPr lang="en-US" sz="1200" kern="1200" dirty="0" smtClean="0">
                <a:solidFill>
                  <a:schemeClr val="tx1"/>
                </a:solidFill>
                <a:effectLst/>
                <a:latin typeface="+mn-lt"/>
                <a:ea typeface="+mn-ea"/>
                <a:cs typeface="+mn-cs"/>
              </a:rPr>
              <a:t> As you can see, the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averaging method produces maps similar to the LED or Census variables.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a:spLocks noGrp="1" noRot="1" noChangeAspect="1"/>
          </p:cNvSpPr>
          <p:nvPr>
            <p:ph type="sldImg" idx="2"/>
          </p:nvPr>
        </p:nvSpPr>
        <p:spPr>
          <a:xfrm>
            <a:off x="1154113" y="682625"/>
            <a:ext cx="4549775" cy="34131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 name="Shape 41"/>
          <p:cNvSpPr txBox="1">
            <a:spLocks noGrp="1"/>
          </p:cNvSpPr>
          <p:nvPr>
            <p:ph type="body" idx="1"/>
          </p:nvPr>
        </p:nvSpPr>
        <p:spPr>
          <a:xfrm>
            <a:off x="685801" y="4323041"/>
            <a:ext cx="5486399" cy="4095512"/>
          </a:xfrm>
          <a:prstGeom prst="rect">
            <a:avLst/>
          </a:prstGeom>
        </p:spPr>
        <p:txBody>
          <a:bodyPr lIns="91168" tIns="91168" rIns="91168" bIns="91168"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resulting maps ground truth with what we know about poverty in New Orleans and have been extremely well-received from the community as they also met their growing demand to map all sorts of variables related to poverty. Seeing so many variables related to poverty mapped conveyed that indeed, t</a:t>
            </a:r>
            <a:r>
              <a:rPr lang="en-US" sz="1200" b="0" i="0" kern="1200" dirty="0" smtClean="0">
                <a:solidFill>
                  <a:schemeClr val="tx1"/>
                </a:solidFill>
                <a:effectLst/>
                <a:latin typeface="+mn-lt"/>
                <a:ea typeface="+mn-ea"/>
                <a:cs typeface="+mn-cs"/>
              </a:rPr>
              <a:t>he geographies of poverty in New Orleans follow a consistent spatial pattern regardless of the indicator.</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believe it is essential that the margin of error be considered when using data from the ACS. However, this</a:t>
            </a:r>
            <a:r>
              <a:rPr lang="en-US" sz="1200" kern="1200" baseline="0" dirty="0" smtClean="0">
                <a:solidFill>
                  <a:schemeClr val="tx1"/>
                </a:solidFill>
                <a:effectLst/>
                <a:latin typeface="+mn-lt"/>
                <a:ea typeface="+mn-ea"/>
                <a:cs typeface="+mn-cs"/>
              </a:rPr>
              <a:t> is </a:t>
            </a:r>
            <a:r>
              <a:rPr lang="en-US" sz="1200" kern="1200" dirty="0" smtClean="0">
                <a:solidFill>
                  <a:schemeClr val="tx1"/>
                </a:solidFill>
                <a:effectLst/>
                <a:latin typeface="+mn-lt"/>
                <a:ea typeface="+mn-ea"/>
                <a:cs typeface="+mn-cs"/>
              </a:rPr>
              <a:t>difficult to execute spatially. Many existing methods are either insufficient or difficult for users to understand when examining </a:t>
            </a:r>
            <a:r>
              <a:rPr lang="en-US" sz="1200" kern="1200" smtClean="0">
                <a:solidFill>
                  <a:schemeClr val="tx1"/>
                </a:solidFill>
                <a:effectLst/>
                <a:latin typeface="+mn-lt"/>
                <a:ea typeface="+mn-ea"/>
                <a:cs typeface="+mn-cs"/>
              </a:rPr>
              <a:t>neighborhood level </a:t>
            </a:r>
            <a:r>
              <a:rPr lang="en-US" sz="1200" kern="1200" dirty="0" smtClean="0">
                <a:solidFill>
                  <a:schemeClr val="tx1"/>
                </a:solidFill>
                <a:effectLst/>
                <a:latin typeface="+mn-lt"/>
                <a:ea typeface="+mn-ea"/>
                <a:cs typeface="+mn-cs"/>
              </a:rPr>
              <a:t>data. We conclude that the best method for displaying ACS data spatially is an average of all “true” neighbors for each block group.</a:t>
            </a:r>
          </a:p>
        </p:txBody>
      </p:sp>
      <p:sp>
        <p:nvSpPr>
          <p:cNvPr id="225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B3AE8C1-6337-4DD6-86AE-71BA0FDAFCF8}" type="slidenum">
              <a:rPr lang="en-US">
                <a:solidFill>
                  <a:srgbClr val="000000"/>
                </a:solidFill>
              </a:rPr>
              <a:pPr>
                <a:defRPr/>
              </a:pPr>
              <a:t>15</a:t>
            </a:fld>
            <a:endParaRPr lang="en-US">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a:spLocks noGrp="1" noRot="1" noChangeAspect="1"/>
          </p:cNvSpPr>
          <p:nvPr>
            <p:ph type="sldImg" idx="2"/>
          </p:nvPr>
        </p:nvSpPr>
        <p:spPr>
          <a:xfrm>
            <a:off x="1154113" y="682625"/>
            <a:ext cx="4549775" cy="34131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 name="Shape 41"/>
          <p:cNvSpPr txBox="1">
            <a:spLocks noGrp="1"/>
          </p:cNvSpPr>
          <p:nvPr>
            <p:ph type="body" idx="1"/>
          </p:nvPr>
        </p:nvSpPr>
        <p:spPr>
          <a:xfrm>
            <a:off x="685801" y="4323041"/>
            <a:ext cx="5486399" cy="4095512"/>
          </a:xfrm>
          <a:prstGeom prst="rect">
            <a:avLst/>
          </a:prstGeom>
        </p:spPr>
        <p:txBody>
          <a:bodyPr lIns="91168" tIns="91168" rIns="91168" bIns="91168" anchor="t" anchorCtr="0">
            <a:noAutofit/>
          </a:bodyPr>
          <a:lstStyle/>
          <a:p>
            <a:r>
              <a:rPr lang="en-US" dirty="0" smtClean="0"/>
              <a:t>We already display</a:t>
            </a:r>
            <a:r>
              <a:rPr lang="en-US" baseline="0" dirty="0" smtClean="0"/>
              <a:t> the margin of error in our neighborhood profile alongside the data point. And in fact, we also created a widget that helps user understand and write about the margin of error is and conduct statistical significance testing with instructions on how to write about the findings from the stat testing.</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a:spLocks noGrp="1" noRot="1" noChangeAspect="1"/>
          </p:cNvSpPr>
          <p:nvPr>
            <p:ph type="sldImg" idx="2"/>
          </p:nvPr>
        </p:nvSpPr>
        <p:spPr>
          <a:xfrm>
            <a:off x="1154113" y="682625"/>
            <a:ext cx="4549775" cy="34131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 name="Shape 41"/>
          <p:cNvSpPr txBox="1">
            <a:spLocks noGrp="1"/>
          </p:cNvSpPr>
          <p:nvPr>
            <p:ph type="body" idx="1"/>
          </p:nvPr>
        </p:nvSpPr>
        <p:spPr>
          <a:xfrm>
            <a:off x="685801" y="4323041"/>
            <a:ext cx="5486399" cy="4095512"/>
          </a:xfrm>
          <a:prstGeom prst="rect">
            <a:avLst/>
          </a:prstGeom>
        </p:spPr>
        <p:txBody>
          <a:bodyPr lIns="91168" tIns="91168" rIns="91168" bIns="91168" anchor="t" anchorCtr="0">
            <a:noAutofit/>
          </a:bodyPr>
          <a:lstStyle/>
          <a:p>
            <a:r>
              <a:rPr lang="en-US" dirty="0" smtClean="0"/>
              <a:t>Another way to look at the margin of error of course is to explore</a:t>
            </a:r>
            <a:r>
              <a:rPr lang="en-US" baseline="0" dirty="0" smtClean="0"/>
              <a:t> the confidence interval. When we look at the confidence interval of all of the neighborhoods and add the potential breakpoints to use in a map we find that many neighborhoods stretch across the potential classification schema.</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a:spLocks noGrp="1" noRot="1" noChangeAspect="1"/>
          </p:cNvSpPr>
          <p:nvPr>
            <p:ph type="sldImg" idx="2"/>
          </p:nvPr>
        </p:nvSpPr>
        <p:spPr>
          <a:xfrm>
            <a:off x="1154113" y="682625"/>
            <a:ext cx="4549775" cy="34131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 name="Shape 41"/>
          <p:cNvSpPr txBox="1">
            <a:spLocks noGrp="1"/>
          </p:cNvSpPr>
          <p:nvPr>
            <p:ph type="body" idx="1"/>
          </p:nvPr>
        </p:nvSpPr>
        <p:spPr>
          <a:xfrm>
            <a:off x="685801" y="4323041"/>
            <a:ext cx="5486399" cy="4095512"/>
          </a:xfrm>
          <a:prstGeom prst="rect">
            <a:avLst/>
          </a:prstGeom>
        </p:spPr>
        <p:txBody>
          <a:bodyPr lIns="91168" tIns="91168" rIns="91168" bIns="91168" anchor="t" anchorCtr="0">
            <a:noAutofit/>
          </a:bodyPr>
          <a:lstStyle/>
          <a:p>
            <a:r>
              <a:rPr lang="en-US" dirty="0" smtClean="0"/>
              <a:t>Researchers have produced several methods for mapping the margin of error. One method is to classify values</a:t>
            </a:r>
            <a:r>
              <a:rPr lang="en-US" baseline="0" dirty="0" smtClean="0"/>
              <a:t> as statistically higher or lower than a fixed value. However, we would lose the rich variation in the neighborhoods if we only looked to see if poverty is higher or lower than 1999 or than the city as a whole.</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a:spLocks noGrp="1" noRot="1" noChangeAspect="1"/>
          </p:cNvSpPr>
          <p:nvPr>
            <p:ph type="sldImg" idx="2"/>
          </p:nvPr>
        </p:nvSpPr>
        <p:spPr>
          <a:xfrm>
            <a:off x="1154113" y="682625"/>
            <a:ext cx="4549775" cy="34131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 name="Shape 41"/>
          <p:cNvSpPr txBox="1">
            <a:spLocks noGrp="1"/>
          </p:cNvSpPr>
          <p:nvPr>
            <p:ph type="body" idx="1"/>
          </p:nvPr>
        </p:nvSpPr>
        <p:spPr>
          <a:xfrm>
            <a:off x="685801" y="4323041"/>
            <a:ext cx="5486399" cy="4095512"/>
          </a:xfrm>
          <a:prstGeom prst="rect">
            <a:avLst/>
          </a:prstGeom>
        </p:spPr>
        <p:txBody>
          <a:bodyPr lIns="91168" tIns="91168" rIns="91168" bIns="91168" anchor="t" anchorCtr="0">
            <a:noAutofit/>
          </a:bodyPr>
          <a:lstStyle/>
          <a:p>
            <a:r>
              <a:rPr lang="en-US" sz="1200" kern="1200" dirty="0" smtClean="0">
                <a:solidFill>
                  <a:schemeClr val="tx1"/>
                </a:solidFill>
                <a:effectLst/>
                <a:latin typeface="+mn-lt"/>
                <a:ea typeface="+mn-ea"/>
                <a:cs typeface="+mn-cs"/>
              </a:rPr>
              <a:t>Another mapping technique involves creating fixed categories in which all values within each category are statistically different from all values in other categories. This works when there are a limited number of geographies to compare. However, as the number of geographies increases, the possibility of finding distinct categories decreases.</a:t>
            </a:r>
            <a:endParaRPr lang="en-US" sz="1200" kern="1200" dirty="0">
              <a:solidFill>
                <a:schemeClr val="tx1"/>
              </a:solidFill>
              <a:effectLst/>
              <a:latin typeface="+mn-lt"/>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a:spLocks noGrp="1" noRot="1" noChangeAspect="1"/>
          </p:cNvSpPr>
          <p:nvPr>
            <p:ph type="sldImg" idx="2"/>
          </p:nvPr>
        </p:nvSpPr>
        <p:spPr>
          <a:xfrm>
            <a:off x="1154113" y="682625"/>
            <a:ext cx="4549775" cy="34131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 name="Shape 41"/>
          <p:cNvSpPr txBox="1">
            <a:spLocks noGrp="1"/>
          </p:cNvSpPr>
          <p:nvPr>
            <p:ph type="body" idx="1"/>
          </p:nvPr>
        </p:nvSpPr>
        <p:spPr>
          <a:xfrm>
            <a:off x="685801" y="4323041"/>
            <a:ext cx="5486399" cy="4095512"/>
          </a:xfrm>
          <a:prstGeom prst="rect">
            <a:avLst/>
          </a:prstGeom>
        </p:spPr>
        <p:txBody>
          <a:bodyPr lIns="91168" tIns="91168" rIns="91168" bIns="91168" anchor="t" anchorCtr="0">
            <a:noAutofit/>
          </a:bodyPr>
          <a:lstStyle/>
          <a:p>
            <a:r>
              <a:rPr lang="en-US" sz="1200" kern="1200" dirty="0" smtClean="0">
                <a:solidFill>
                  <a:schemeClr val="tx1"/>
                </a:solidFill>
                <a:effectLst/>
                <a:latin typeface="+mn-lt"/>
                <a:ea typeface="+mn-ea"/>
                <a:cs typeface="+mn-cs"/>
              </a:rPr>
              <a:t>A third option is to show two maps side-by-side with the first map showing the values and the second map showing the margin of error. The drawback of this option is that it is difficult for users to quickly and easily understand the maps when they have to switch between the two in order to determine reliability.</a:t>
            </a:r>
            <a:endParaRPr lang="en-US" sz="1200" kern="1200" dirty="0">
              <a:solidFill>
                <a:schemeClr val="tx1"/>
              </a:solidFill>
              <a:effectLst/>
              <a:latin typeface="+mn-lt"/>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a:spLocks noGrp="1" noRot="1" noChangeAspect="1"/>
          </p:cNvSpPr>
          <p:nvPr>
            <p:ph type="sldImg" idx="2"/>
          </p:nvPr>
        </p:nvSpPr>
        <p:spPr>
          <a:xfrm>
            <a:off x="1154113" y="682625"/>
            <a:ext cx="4549775" cy="34131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 name="Shape 41"/>
          <p:cNvSpPr txBox="1">
            <a:spLocks noGrp="1"/>
          </p:cNvSpPr>
          <p:nvPr>
            <p:ph type="body" idx="1"/>
          </p:nvPr>
        </p:nvSpPr>
        <p:spPr>
          <a:xfrm>
            <a:off x="685801" y="4323041"/>
            <a:ext cx="5486399" cy="4095512"/>
          </a:xfrm>
          <a:prstGeom prst="rect">
            <a:avLst/>
          </a:prstGeom>
        </p:spPr>
        <p:txBody>
          <a:bodyPr lIns="91168" tIns="91168" rIns="91168" bIns="91168" anchor="t" anchorCtr="0">
            <a:noAutofit/>
          </a:bodyPr>
          <a:lstStyle/>
          <a:p>
            <a:r>
              <a:rPr lang="en-US" sz="1200" kern="1200" dirty="0" smtClean="0">
                <a:solidFill>
                  <a:schemeClr val="tx1"/>
                </a:solidFill>
                <a:effectLst/>
                <a:latin typeface="+mn-lt"/>
                <a:ea typeface="+mn-ea"/>
                <a:cs typeface="+mn-cs"/>
              </a:rPr>
              <a:t>Finally, the fourth option is to overlay some measurement of reliability on top of the data of interest. For example, as the margin of error increases, the overlay changes from thin to thicker cross-hatching. Similar to the drawbacks of the side-by-side maps, these maps with the overlay are difficult for users to quickly and easily understand.</a:t>
            </a:r>
            <a:endParaRPr lang="en-US" sz="1200" kern="1200" dirty="0">
              <a:solidFill>
                <a:schemeClr val="tx1"/>
              </a:solidFill>
              <a:effectLst/>
              <a:latin typeface="+mn-lt"/>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a:spLocks noGrp="1" noRot="1" noChangeAspect="1"/>
          </p:cNvSpPr>
          <p:nvPr>
            <p:ph type="sldImg" idx="2"/>
          </p:nvPr>
        </p:nvSpPr>
        <p:spPr>
          <a:xfrm>
            <a:off x="1154113" y="682625"/>
            <a:ext cx="4549775" cy="34131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 name="Shape 41"/>
          <p:cNvSpPr txBox="1">
            <a:spLocks noGrp="1"/>
          </p:cNvSpPr>
          <p:nvPr>
            <p:ph type="body" idx="1"/>
          </p:nvPr>
        </p:nvSpPr>
        <p:spPr>
          <a:xfrm>
            <a:off x="685801" y="4323041"/>
            <a:ext cx="5486399" cy="4095512"/>
          </a:xfrm>
          <a:prstGeom prst="rect">
            <a:avLst/>
          </a:prstGeom>
        </p:spPr>
        <p:txBody>
          <a:bodyPr lIns="91168" tIns="91168" rIns="91168" bIns="91168"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poverty rate map from the ACS  did not “ground-truth.” For example, the Lower Ninth Ward we would expect to have higher poverty rates than the city. </a:t>
            </a:r>
            <a:r>
              <a:rPr lang="en-US" sz="1200" kern="1200" dirty="0" smtClean="0">
                <a:solidFill>
                  <a:schemeClr val="tx1"/>
                </a:solidFill>
                <a:effectLst/>
                <a:latin typeface="+mn-lt"/>
                <a:ea typeface="+mn-ea"/>
                <a:cs typeface="+mn-cs"/>
              </a:rPr>
              <a:t>It is likely that the ACS block group values do not “ground-truth” because of the high margins of error depicted in the two maps showing the lower and upper bound of the ACS value.</a:t>
            </a:r>
          </a:p>
          <a:p>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a:spLocks noGrp="1" noRot="1" noChangeAspect="1"/>
          </p:cNvSpPr>
          <p:nvPr>
            <p:ph type="sldImg" idx="2"/>
          </p:nvPr>
        </p:nvSpPr>
        <p:spPr>
          <a:xfrm>
            <a:off x="1154113" y="682625"/>
            <a:ext cx="4549775" cy="34131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 name="Shape 41"/>
          <p:cNvSpPr txBox="1">
            <a:spLocks noGrp="1"/>
          </p:cNvSpPr>
          <p:nvPr>
            <p:ph type="body" idx="1"/>
          </p:nvPr>
        </p:nvSpPr>
        <p:spPr>
          <a:xfrm>
            <a:off x="685801" y="4323041"/>
            <a:ext cx="5486399" cy="4095512"/>
          </a:xfrm>
          <a:prstGeom prst="rect">
            <a:avLst/>
          </a:prstGeom>
        </p:spPr>
        <p:txBody>
          <a:bodyPr lIns="91168" tIns="91168" rIns="91168" bIns="91168" anchor="t" anchorCtr="0">
            <a:noAutofit/>
          </a:bodyPr>
          <a:lstStyle/>
          <a:p>
            <a:r>
              <a:rPr lang="en-US" sz="1200" dirty="0" smtClean="0">
                <a:solidFill>
                  <a:schemeClr val="bg1"/>
                </a:solidFill>
              </a:rPr>
              <a:t>We produced a series of methodologies that </a:t>
            </a:r>
            <a:r>
              <a:rPr lang="en-US" sz="1200" i="1" dirty="0" smtClean="0">
                <a:solidFill>
                  <a:schemeClr val="bg1"/>
                </a:solidFill>
              </a:rPr>
              <a:t>might</a:t>
            </a:r>
            <a:r>
              <a:rPr lang="en-US" sz="1200" dirty="0" smtClean="0">
                <a:solidFill>
                  <a:schemeClr val="bg1"/>
                </a:solidFill>
              </a:rPr>
              <a:t> produce a more accurate map. </a:t>
            </a:r>
            <a:r>
              <a:rPr lang="en-US" dirty="0" smtClean="0"/>
              <a:t>The first and second method</a:t>
            </a:r>
            <a:r>
              <a:rPr lang="en-US" baseline="0" dirty="0" smtClean="0"/>
              <a:t> average the value of a particular block group with all of the neighboring or “touching” block groups assuming that neighboring block groups are more often than not, similar. The second uses our local knowledge to remove “neighbors” separated by geographic features like the Mississippi River.</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D6CE1B0-2ED5-4262-AFC7-FA883F371179}" type="datetimeFigureOut">
              <a:rPr lang="en-US" smtClean="0"/>
              <a:pPr/>
              <a:t>4/17/2014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3FF4EF-CE57-4C37-A7A5-1D45BB31ECBF}" type="slidenum">
              <a:rPr lang="en-US" smtClean="0"/>
              <a:pPr/>
              <a:t>‹#›</a:t>
            </a:fld>
            <a:endParaRPr lang="en-US"/>
          </a:p>
        </p:txBody>
      </p:sp>
    </p:spTree>
    <p:extLst>
      <p:ext uri="{BB962C8B-B14F-4D97-AF65-F5344CB8AC3E}">
        <p14:creationId xmlns:p14="http://schemas.microsoft.com/office/powerpoint/2010/main" xmlns="" val="2753745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6CE1B0-2ED5-4262-AFC7-FA883F371179}" type="datetimeFigureOut">
              <a:rPr lang="en-US" smtClean="0"/>
              <a:pPr/>
              <a:t>4/17/2014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3FF4EF-CE57-4C37-A7A5-1D45BB31ECBF}" type="slidenum">
              <a:rPr lang="en-US" smtClean="0"/>
              <a:pPr/>
              <a:t>‹#›</a:t>
            </a:fld>
            <a:endParaRPr lang="en-US"/>
          </a:p>
        </p:txBody>
      </p:sp>
    </p:spTree>
    <p:extLst>
      <p:ext uri="{BB962C8B-B14F-4D97-AF65-F5344CB8AC3E}">
        <p14:creationId xmlns:p14="http://schemas.microsoft.com/office/powerpoint/2010/main" xmlns="" val="178927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6CE1B0-2ED5-4262-AFC7-FA883F371179}" type="datetimeFigureOut">
              <a:rPr lang="en-US" smtClean="0"/>
              <a:pPr/>
              <a:t>4/17/2014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3FF4EF-CE57-4C37-A7A5-1D45BB31ECBF}" type="slidenum">
              <a:rPr lang="en-US" smtClean="0"/>
              <a:pPr/>
              <a:t>‹#›</a:t>
            </a:fld>
            <a:endParaRPr lang="en-US"/>
          </a:p>
        </p:txBody>
      </p:sp>
    </p:spTree>
    <p:extLst>
      <p:ext uri="{BB962C8B-B14F-4D97-AF65-F5344CB8AC3E}">
        <p14:creationId xmlns:p14="http://schemas.microsoft.com/office/powerpoint/2010/main" xmlns="" val="36099075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9" name="Text Placeholder 8"/>
          <p:cNvSpPr>
            <a:spLocks noGrp="1"/>
          </p:cNvSpPr>
          <p:nvPr>
            <p:ph type="body" sz="quarter" idx="10"/>
          </p:nvPr>
        </p:nvSpPr>
        <p:spPr>
          <a:xfrm>
            <a:off x="457200" y="6172200"/>
            <a:ext cx="8229600" cy="304800"/>
          </a:xfrm>
        </p:spPr>
        <p:txBody>
          <a:bodyPr>
            <a:noAutofit/>
          </a:bodyPr>
          <a:lstStyle>
            <a:lvl1pPr>
              <a:defRPr sz="1200" b="0">
                <a:solidFill>
                  <a:schemeClr val="bg1">
                    <a:lumMod val="50000"/>
                  </a:schemeClr>
                </a:solidFill>
              </a:defRPr>
            </a:lvl1pPr>
            <a:lvl2pPr>
              <a:defRPr sz="1200" b="0">
                <a:solidFill>
                  <a:schemeClr val="bg1">
                    <a:lumMod val="50000"/>
                  </a:schemeClr>
                </a:solidFill>
              </a:defRPr>
            </a:lvl2pPr>
            <a:lvl3pPr>
              <a:buNone/>
              <a:defRPr sz="1200" b="0">
                <a:solidFill>
                  <a:schemeClr val="bg1">
                    <a:lumMod val="50000"/>
                  </a:schemeClr>
                </a:solidFill>
              </a:defRPr>
            </a:lvl3pPr>
            <a:lvl4pPr>
              <a:buNone/>
              <a:defRPr sz="1200" b="0">
                <a:solidFill>
                  <a:schemeClr val="bg1">
                    <a:lumMod val="50000"/>
                  </a:schemeClr>
                </a:solidFill>
              </a:defRPr>
            </a:lvl4pPr>
            <a:lvl5pPr>
              <a:buNone/>
              <a:defRPr sz="1200" b="0">
                <a:solidFill>
                  <a:schemeClr val="bg1">
                    <a:lumMod val="50000"/>
                  </a:schemeClr>
                </a:solidFill>
              </a:defRPr>
            </a:lvl5pPr>
          </a:lstStyle>
          <a:p>
            <a:pPr lvl="0"/>
            <a:r>
              <a:rPr lang="en-US" dirty="0" smtClean="0"/>
              <a:t>Click to edit Master text styles</a:t>
            </a:r>
          </a:p>
        </p:txBody>
      </p:sp>
    </p:spTree>
    <p:extLst>
      <p:ext uri="{BB962C8B-B14F-4D97-AF65-F5344CB8AC3E}">
        <p14:creationId xmlns:p14="http://schemas.microsoft.com/office/powerpoint/2010/main" xmlns="" val="4025672951"/>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8"/>
          <p:cNvSpPr>
            <a:spLocks noGrp="1"/>
          </p:cNvSpPr>
          <p:nvPr>
            <p:ph type="body" sz="quarter" idx="13"/>
          </p:nvPr>
        </p:nvSpPr>
        <p:spPr>
          <a:xfrm>
            <a:off x="457200" y="6172200"/>
            <a:ext cx="8229600" cy="304800"/>
          </a:xfrm>
        </p:spPr>
        <p:txBody>
          <a:bodyPr>
            <a:noAutofit/>
          </a:bodyPr>
          <a:lstStyle>
            <a:lvl1pPr>
              <a:defRPr sz="1200" b="0">
                <a:solidFill>
                  <a:schemeClr val="bg1">
                    <a:lumMod val="50000"/>
                  </a:schemeClr>
                </a:solidFill>
              </a:defRPr>
            </a:lvl1pPr>
            <a:lvl2pPr>
              <a:defRPr sz="1200" b="0">
                <a:solidFill>
                  <a:schemeClr val="bg1">
                    <a:lumMod val="50000"/>
                  </a:schemeClr>
                </a:solidFill>
              </a:defRPr>
            </a:lvl2pPr>
            <a:lvl3pPr>
              <a:buNone/>
              <a:defRPr sz="1200" b="0">
                <a:solidFill>
                  <a:schemeClr val="bg1">
                    <a:lumMod val="50000"/>
                  </a:schemeClr>
                </a:solidFill>
              </a:defRPr>
            </a:lvl3pPr>
            <a:lvl4pPr>
              <a:buNone/>
              <a:defRPr sz="1200" b="0">
                <a:solidFill>
                  <a:schemeClr val="bg1">
                    <a:lumMod val="50000"/>
                  </a:schemeClr>
                </a:solidFill>
              </a:defRPr>
            </a:lvl4pPr>
            <a:lvl5pPr>
              <a:buNone/>
              <a:defRPr sz="1200" b="0">
                <a:solidFill>
                  <a:schemeClr val="bg1">
                    <a:lumMod val="50000"/>
                  </a:schemeClr>
                </a:solidFill>
              </a:defRPr>
            </a:lvl5pPr>
          </a:lstStyle>
          <a:p>
            <a:pPr lvl="0"/>
            <a:r>
              <a:rPr lang="en-US" dirty="0" smtClean="0"/>
              <a:t>Click to edit Master text styles</a:t>
            </a:r>
          </a:p>
        </p:txBody>
      </p:sp>
    </p:spTree>
    <p:extLst>
      <p:ext uri="{BB962C8B-B14F-4D97-AF65-F5344CB8AC3E}">
        <p14:creationId xmlns:p14="http://schemas.microsoft.com/office/powerpoint/2010/main" xmlns="" val="3806179211"/>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ext Placeholder 8"/>
          <p:cNvSpPr>
            <a:spLocks noGrp="1"/>
          </p:cNvSpPr>
          <p:nvPr>
            <p:ph type="body" sz="quarter" idx="13"/>
          </p:nvPr>
        </p:nvSpPr>
        <p:spPr>
          <a:xfrm>
            <a:off x="457200" y="6172200"/>
            <a:ext cx="8229600" cy="304800"/>
          </a:xfrm>
        </p:spPr>
        <p:txBody>
          <a:bodyPr>
            <a:noAutofit/>
          </a:bodyPr>
          <a:lstStyle>
            <a:lvl1pPr>
              <a:defRPr sz="1200" b="0">
                <a:solidFill>
                  <a:schemeClr val="bg1">
                    <a:lumMod val="50000"/>
                  </a:schemeClr>
                </a:solidFill>
              </a:defRPr>
            </a:lvl1pPr>
            <a:lvl2pPr>
              <a:defRPr sz="1200" b="0">
                <a:solidFill>
                  <a:schemeClr val="bg1">
                    <a:lumMod val="50000"/>
                  </a:schemeClr>
                </a:solidFill>
              </a:defRPr>
            </a:lvl2pPr>
            <a:lvl3pPr>
              <a:buNone/>
              <a:defRPr sz="1200" b="0">
                <a:solidFill>
                  <a:schemeClr val="bg1">
                    <a:lumMod val="50000"/>
                  </a:schemeClr>
                </a:solidFill>
              </a:defRPr>
            </a:lvl3pPr>
            <a:lvl4pPr>
              <a:buNone/>
              <a:defRPr sz="1200" b="0">
                <a:solidFill>
                  <a:schemeClr val="bg1">
                    <a:lumMod val="50000"/>
                  </a:schemeClr>
                </a:solidFill>
              </a:defRPr>
            </a:lvl4pPr>
            <a:lvl5pPr>
              <a:buNone/>
              <a:defRPr sz="1200" b="0">
                <a:solidFill>
                  <a:schemeClr val="bg1">
                    <a:lumMod val="50000"/>
                  </a:schemeClr>
                </a:solidFill>
              </a:defRPr>
            </a:lvl5pPr>
          </a:lstStyle>
          <a:p>
            <a:pPr lvl="0"/>
            <a:r>
              <a:rPr lang="en-US" dirty="0" smtClean="0"/>
              <a:t>Click to edit Master text styles</a:t>
            </a:r>
          </a:p>
        </p:txBody>
      </p:sp>
    </p:spTree>
    <p:extLst>
      <p:ext uri="{BB962C8B-B14F-4D97-AF65-F5344CB8AC3E}">
        <p14:creationId xmlns:p14="http://schemas.microsoft.com/office/powerpoint/2010/main" xmlns="" val="3938063227"/>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232E23AD-6A9B-4A2C-A4FC-DAFDCC663CA9}" type="datetimeFigureOut">
              <a:rPr lang="en-US">
                <a:solidFill>
                  <a:prstClr val="black"/>
                </a:solidFill>
                <a:latin typeface="Arial" charset="0"/>
              </a:rPr>
              <a:pPr fontAlgn="base">
                <a:spcBef>
                  <a:spcPct val="0"/>
                </a:spcBef>
                <a:spcAft>
                  <a:spcPct val="0"/>
                </a:spcAft>
                <a:defRPr/>
              </a:pPr>
              <a:t>4/17/2014</a:t>
            </a:fld>
            <a:endParaRPr lang="en-US">
              <a:solidFill>
                <a:prstClr val="black"/>
              </a:solidFill>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en-US">
              <a:solidFill>
                <a:prstClr val="black"/>
              </a:solidFill>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58D7B1B5-682E-4E64-B6A3-0BA940CC7977}" type="slidenum">
              <a:rPr lang="en-US">
                <a:solidFill>
                  <a:prstClr val="black"/>
                </a:solidFill>
                <a:latin typeface="Arial" charset="0"/>
              </a:rPr>
              <a:pPr fontAlgn="base">
                <a:spcBef>
                  <a:spcPct val="0"/>
                </a:spcBef>
                <a:spcAft>
                  <a:spcPct val="0"/>
                </a:spcAft>
                <a:defRPr/>
              </a:pPr>
              <a:t>‹#›</a:t>
            </a:fld>
            <a:endParaRPr lang="en-US">
              <a:solidFill>
                <a:prstClr val="black"/>
              </a:solidFill>
              <a:latin typeface="Arial" charset="0"/>
            </a:endParaRPr>
          </a:p>
        </p:txBody>
      </p:sp>
    </p:spTree>
    <p:extLst>
      <p:ext uri="{BB962C8B-B14F-4D97-AF65-F5344CB8AC3E}">
        <p14:creationId xmlns:p14="http://schemas.microsoft.com/office/powerpoint/2010/main" xmlns="" val="602201162"/>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9" name="Text Placeholder 8"/>
          <p:cNvSpPr>
            <a:spLocks noGrp="1"/>
          </p:cNvSpPr>
          <p:nvPr>
            <p:ph type="body" sz="quarter" idx="10"/>
          </p:nvPr>
        </p:nvSpPr>
        <p:spPr>
          <a:xfrm>
            <a:off x="457200" y="6172200"/>
            <a:ext cx="8229600" cy="304800"/>
          </a:xfrm>
        </p:spPr>
        <p:txBody>
          <a:bodyPr>
            <a:noAutofit/>
          </a:bodyPr>
          <a:lstStyle>
            <a:lvl1pPr>
              <a:defRPr sz="1200" b="0">
                <a:solidFill>
                  <a:schemeClr val="bg1">
                    <a:lumMod val="50000"/>
                  </a:schemeClr>
                </a:solidFill>
              </a:defRPr>
            </a:lvl1pPr>
            <a:lvl2pPr>
              <a:defRPr sz="1200" b="0">
                <a:solidFill>
                  <a:schemeClr val="bg1">
                    <a:lumMod val="50000"/>
                  </a:schemeClr>
                </a:solidFill>
              </a:defRPr>
            </a:lvl2pPr>
            <a:lvl3pPr>
              <a:buNone/>
              <a:defRPr sz="1200" b="0">
                <a:solidFill>
                  <a:schemeClr val="bg1">
                    <a:lumMod val="50000"/>
                  </a:schemeClr>
                </a:solidFill>
              </a:defRPr>
            </a:lvl3pPr>
            <a:lvl4pPr>
              <a:buNone/>
              <a:defRPr sz="1200" b="0">
                <a:solidFill>
                  <a:schemeClr val="bg1">
                    <a:lumMod val="50000"/>
                  </a:schemeClr>
                </a:solidFill>
              </a:defRPr>
            </a:lvl4pPr>
            <a:lvl5pPr>
              <a:buNone/>
              <a:defRPr sz="1200" b="0">
                <a:solidFill>
                  <a:schemeClr val="bg1">
                    <a:lumMod val="50000"/>
                  </a:schemeClr>
                </a:solidFill>
              </a:defRPr>
            </a:lvl5pPr>
          </a:lstStyle>
          <a:p>
            <a:pPr lvl="0"/>
            <a:r>
              <a:rPr lang="en-US" dirty="0" smtClean="0"/>
              <a:t>Click to edit Master text styles</a:t>
            </a:r>
          </a:p>
        </p:txBody>
      </p:sp>
    </p:spTree>
    <p:extLst>
      <p:ext uri="{BB962C8B-B14F-4D97-AF65-F5344CB8AC3E}">
        <p14:creationId xmlns:p14="http://schemas.microsoft.com/office/powerpoint/2010/main" xmlns="" val="1207095885"/>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2" name="Shape 12"/>
          <p:cNvSpPr txBox="1">
            <a:spLocks noGrp="1"/>
          </p:cNvSpPr>
          <p:nvPr>
            <p:ph type="body" idx="1"/>
          </p:nvPr>
        </p:nvSpPr>
        <p:spPr>
          <a:xfrm>
            <a:off x="457200" y="1600200"/>
            <a:ext cx="8229600" cy="4967700"/>
          </a:xfrm>
          <a:prstGeom prst="rect">
            <a:avLst/>
          </a:prstGeom>
        </p:spPr>
        <p:txBody>
          <a:bodyPr lIns="91425" tIns="91425" rIns="91425" bIns="91425" anchor="t" anchorCtr="0"/>
          <a:lstStyle>
            <a:lvl1pPr>
              <a:defRPr/>
            </a:lvl1pPr>
            <a:lvl2pPr indent="457200">
              <a:defRPr/>
            </a:lvl2pPr>
            <a:lvl3pPr indent="914400">
              <a:defRPr/>
            </a:lvl3pPr>
            <a:lvl4pPr indent="1371600">
              <a:defRPr/>
            </a:lvl4pPr>
            <a:lvl5pPr>
              <a:defRPr/>
            </a:lvl5pPr>
            <a:lvl6pPr>
              <a:defRPr/>
            </a:lvl6pPr>
            <a:lvl7pPr>
              <a:defRPr/>
            </a:lvl7pPr>
            <a:lvl8pPr>
              <a:defRPr/>
            </a:lvl8pPr>
            <a:lvl9pPr>
              <a:defRPr/>
            </a:lvl9pPr>
          </a:lstStyle>
          <a:p>
            <a:endParaRPr/>
          </a:p>
        </p:txBody>
      </p:sp>
    </p:spTree>
    <p:extLst>
      <p:ext uri="{BB962C8B-B14F-4D97-AF65-F5344CB8AC3E}">
        <p14:creationId xmlns:p14="http://schemas.microsoft.com/office/powerpoint/2010/main" xmlns="" val="30107111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9" name="Text Placeholder 8"/>
          <p:cNvSpPr>
            <a:spLocks noGrp="1"/>
          </p:cNvSpPr>
          <p:nvPr>
            <p:ph type="body" sz="quarter" idx="10"/>
          </p:nvPr>
        </p:nvSpPr>
        <p:spPr>
          <a:xfrm>
            <a:off x="457200" y="6172200"/>
            <a:ext cx="8229600" cy="304800"/>
          </a:xfrm>
        </p:spPr>
        <p:txBody>
          <a:bodyPr>
            <a:noAutofit/>
          </a:bodyPr>
          <a:lstStyle>
            <a:lvl1pPr>
              <a:defRPr sz="1200" b="0">
                <a:solidFill>
                  <a:schemeClr val="bg1">
                    <a:lumMod val="50000"/>
                  </a:schemeClr>
                </a:solidFill>
              </a:defRPr>
            </a:lvl1pPr>
            <a:lvl2pPr>
              <a:defRPr sz="1200" b="0">
                <a:solidFill>
                  <a:schemeClr val="bg1">
                    <a:lumMod val="50000"/>
                  </a:schemeClr>
                </a:solidFill>
              </a:defRPr>
            </a:lvl2pPr>
            <a:lvl3pPr>
              <a:buNone/>
              <a:defRPr sz="1200" b="0">
                <a:solidFill>
                  <a:schemeClr val="bg1">
                    <a:lumMod val="50000"/>
                  </a:schemeClr>
                </a:solidFill>
              </a:defRPr>
            </a:lvl3pPr>
            <a:lvl4pPr>
              <a:buNone/>
              <a:defRPr sz="1200" b="0">
                <a:solidFill>
                  <a:schemeClr val="bg1">
                    <a:lumMod val="50000"/>
                  </a:schemeClr>
                </a:solidFill>
              </a:defRPr>
            </a:lvl4pPr>
            <a:lvl5pPr>
              <a:buNone/>
              <a:defRPr sz="1200" b="0">
                <a:solidFill>
                  <a:schemeClr val="bg1">
                    <a:lumMod val="50000"/>
                  </a:schemeClr>
                </a:solidFill>
              </a:defRPr>
            </a:lvl5pPr>
          </a:lstStyle>
          <a:p>
            <a:pPr lvl="0"/>
            <a:r>
              <a:rPr lang="en-US" dirty="0" smtClean="0"/>
              <a:t>Click to edit Master text styles</a:t>
            </a:r>
          </a:p>
        </p:txBody>
      </p:sp>
    </p:spTree>
    <p:extLst>
      <p:ext uri="{BB962C8B-B14F-4D97-AF65-F5344CB8AC3E}">
        <p14:creationId xmlns:p14="http://schemas.microsoft.com/office/powerpoint/2010/main" xmlns="" val="32876583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8"/>
          <p:cNvSpPr>
            <a:spLocks noGrp="1"/>
          </p:cNvSpPr>
          <p:nvPr>
            <p:ph type="body" sz="quarter" idx="13"/>
          </p:nvPr>
        </p:nvSpPr>
        <p:spPr>
          <a:xfrm>
            <a:off x="457200" y="6172200"/>
            <a:ext cx="8229600" cy="304800"/>
          </a:xfrm>
        </p:spPr>
        <p:txBody>
          <a:bodyPr>
            <a:noAutofit/>
          </a:bodyPr>
          <a:lstStyle>
            <a:lvl1pPr>
              <a:defRPr sz="1200" b="0">
                <a:solidFill>
                  <a:schemeClr val="bg1">
                    <a:lumMod val="50000"/>
                  </a:schemeClr>
                </a:solidFill>
              </a:defRPr>
            </a:lvl1pPr>
            <a:lvl2pPr>
              <a:defRPr sz="1200" b="0">
                <a:solidFill>
                  <a:schemeClr val="bg1">
                    <a:lumMod val="50000"/>
                  </a:schemeClr>
                </a:solidFill>
              </a:defRPr>
            </a:lvl2pPr>
            <a:lvl3pPr>
              <a:buNone/>
              <a:defRPr sz="1200" b="0">
                <a:solidFill>
                  <a:schemeClr val="bg1">
                    <a:lumMod val="50000"/>
                  </a:schemeClr>
                </a:solidFill>
              </a:defRPr>
            </a:lvl3pPr>
            <a:lvl4pPr>
              <a:buNone/>
              <a:defRPr sz="1200" b="0">
                <a:solidFill>
                  <a:schemeClr val="bg1">
                    <a:lumMod val="50000"/>
                  </a:schemeClr>
                </a:solidFill>
              </a:defRPr>
            </a:lvl4pPr>
            <a:lvl5pPr>
              <a:buNone/>
              <a:defRPr sz="1200" b="0">
                <a:solidFill>
                  <a:schemeClr val="bg1">
                    <a:lumMod val="50000"/>
                  </a:schemeClr>
                </a:solidFill>
              </a:defRPr>
            </a:lvl5pPr>
          </a:lstStyle>
          <a:p>
            <a:pPr lvl="0"/>
            <a:r>
              <a:rPr lang="en-US" dirty="0" smtClean="0"/>
              <a:t>Click to edit Master text styles</a:t>
            </a:r>
          </a:p>
        </p:txBody>
      </p:sp>
    </p:spTree>
    <p:extLst>
      <p:ext uri="{BB962C8B-B14F-4D97-AF65-F5344CB8AC3E}">
        <p14:creationId xmlns:p14="http://schemas.microsoft.com/office/powerpoint/2010/main" xmlns="" val="4078431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6CE1B0-2ED5-4262-AFC7-FA883F371179}" type="datetimeFigureOut">
              <a:rPr lang="en-US" smtClean="0"/>
              <a:pPr/>
              <a:t>4/17/2014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3FF4EF-CE57-4C37-A7A5-1D45BB31ECBF}" type="slidenum">
              <a:rPr lang="en-US" smtClean="0"/>
              <a:pPr/>
              <a:t>‹#›</a:t>
            </a:fld>
            <a:endParaRPr lang="en-US"/>
          </a:p>
        </p:txBody>
      </p:sp>
    </p:spTree>
    <p:extLst>
      <p:ext uri="{BB962C8B-B14F-4D97-AF65-F5344CB8AC3E}">
        <p14:creationId xmlns:p14="http://schemas.microsoft.com/office/powerpoint/2010/main" xmlns="" val="11361516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ext Placeholder 8"/>
          <p:cNvSpPr>
            <a:spLocks noGrp="1"/>
          </p:cNvSpPr>
          <p:nvPr>
            <p:ph type="body" sz="quarter" idx="13"/>
          </p:nvPr>
        </p:nvSpPr>
        <p:spPr>
          <a:xfrm>
            <a:off x="457200" y="6172200"/>
            <a:ext cx="8229600" cy="304800"/>
          </a:xfrm>
        </p:spPr>
        <p:txBody>
          <a:bodyPr>
            <a:noAutofit/>
          </a:bodyPr>
          <a:lstStyle>
            <a:lvl1pPr>
              <a:defRPr sz="1200" b="0">
                <a:solidFill>
                  <a:schemeClr val="bg1">
                    <a:lumMod val="50000"/>
                  </a:schemeClr>
                </a:solidFill>
              </a:defRPr>
            </a:lvl1pPr>
            <a:lvl2pPr>
              <a:defRPr sz="1200" b="0">
                <a:solidFill>
                  <a:schemeClr val="bg1">
                    <a:lumMod val="50000"/>
                  </a:schemeClr>
                </a:solidFill>
              </a:defRPr>
            </a:lvl2pPr>
            <a:lvl3pPr>
              <a:buNone/>
              <a:defRPr sz="1200" b="0">
                <a:solidFill>
                  <a:schemeClr val="bg1">
                    <a:lumMod val="50000"/>
                  </a:schemeClr>
                </a:solidFill>
              </a:defRPr>
            </a:lvl3pPr>
            <a:lvl4pPr>
              <a:buNone/>
              <a:defRPr sz="1200" b="0">
                <a:solidFill>
                  <a:schemeClr val="bg1">
                    <a:lumMod val="50000"/>
                  </a:schemeClr>
                </a:solidFill>
              </a:defRPr>
            </a:lvl4pPr>
            <a:lvl5pPr>
              <a:buNone/>
              <a:defRPr sz="1200" b="0">
                <a:solidFill>
                  <a:schemeClr val="bg1">
                    <a:lumMod val="50000"/>
                  </a:schemeClr>
                </a:solidFill>
              </a:defRPr>
            </a:lvl5pPr>
          </a:lstStyle>
          <a:p>
            <a:pPr lvl="0"/>
            <a:r>
              <a:rPr lang="en-US" dirty="0" smtClean="0"/>
              <a:t>Click to edit Master text styles</a:t>
            </a:r>
          </a:p>
        </p:txBody>
      </p:sp>
    </p:spTree>
    <p:extLst>
      <p:ext uri="{BB962C8B-B14F-4D97-AF65-F5344CB8AC3E}">
        <p14:creationId xmlns:p14="http://schemas.microsoft.com/office/powerpoint/2010/main" xmlns="" val="28680824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lIns="91429" tIns="45714" rIns="91429" bIns="45714"/>
          <a:lstStyle>
            <a:lvl1pPr defTabSz="914293" fontAlgn="auto">
              <a:spcBef>
                <a:spcPts val="0"/>
              </a:spcBef>
              <a:spcAft>
                <a:spcPts val="0"/>
              </a:spcAft>
              <a:defRPr>
                <a:solidFill>
                  <a:prstClr val="black"/>
                </a:solidFill>
                <a:latin typeface="+mn-lt"/>
                <a:cs typeface="+mn-cs"/>
              </a:defRPr>
            </a:lvl1pPr>
          </a:lstStyle>
          <a:p>
            <a:pPr>
              <a:defRPr/>
            </a:pPr>
            <a:fld id="{76C5B635-B771-405E-B7A4-C108F61404A5}" type="datetime1">
              <a:rPr lang="en-US"/>
              <a:pPr>
                <a:defRPr/>
              </a:pPr>
              <a:t>4/17/2014</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lIns="91429" tIns="45714" rIns="91429" bIns="45714"/>
          <a:lstStyle>
            <a:lvl1pPr defTabSz="914293" fontAlgn="auto">
              <a:spcBef>
                <a:spcPts val="0"/>
              </a:spcBef>
              <a:spcAft>
                <a:spcPts val="0"/>
              </a:spcAft>
              <a:defRPr>
                <a:solidFill>
                  <a:prstClr val="black"/>
                </a:solidFill>
                <a:latin typeface="+mn-lt"/>
                <a:cs typeface="+mn-cs"/>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lIns="91429" tIns="45714" rIns="91429" bIns="45714"/>
          <a:lstStyle>
            <a:lvl1pPr defTabSz="914293" fontAlgn="auto">
              <a:spcBef>
                <a:spcPts val="0"/>
              </a:spcBef>
              <a:spcAft>
                <a:spcPts val="0"/>
              </a:spcAft>
              <a:defRPr>
                <a:solidFill>
                  <a:prstClr val="black"/>
                </a:solidFill>
                <a:latin typeface="+mn-lt"/>
                <a:cs typeface="+mn-cs"/>
              </a:defRPr>
            </a:lvl1pPr>
          </a:lstStyle>
          <a:p>
            <a:pPr>
              <a:defRPr/>
            </a:pPr>
            <a:fld id="{1A541E63-4F18-4EAD-834F-B60BDB0765C9}" type="slidenum">
              <a:rPr lang="en-US"/>
              <a:pPr>
                <a:defRPr/>
              </a:pPr>
              <a:t>‹#›</a:t>
            </a:fld>
            <a:endParaRPr lang="en-US"/>
          </a:p>
        </p:txBody>
      </p:sp>
    </p:spTree>
    <p:extLst>
      <p:ext uri="{BB962C8B-B14F-4D97-AF65-F5344CB8AC3E}">
        <p14:creationId xmlns:p14="http://schemas.microsoft.com/office/powerpoint/2010/main" xmlns="" val="2775600000"/>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lIns="91429" tIns="45714" rIns="91429" bIns="45714"/>
          <a:lstStyle>
            <a:lvl1pPr defTabSz="914293" fontAlgn="auto">
              <a:spcBef>
                <a:spcPts val="0"/>
              </a:spcBef>
              <a:spcAft>
                <a:spcPts val="0"/>
              </a:spcAft>
              <a:defRPr>
                <a:solidFill>
                  <a:prstClr val="black"/>
                </a:solidFill>
                <a:latin typeface="+mn-lt"/>
                <a:cs typeface="+mn-cs"/>
              </a:defRPr>
            </a:lvl1pPr>
          </a:lstStyle>
          <a:p>
            <a:pPr>
              <a:defRPr/>
            </a:pPr>
            <a:fld id="{CDB56DD3-6EC9-41C9-B14A-E73797F32B0E}" type="datetime1">
              <a:rPr lang="en-US"/>
              <a:pPr>
                <a:defRPr/>
              </a:pPr>
              <a:t>4/17/2014</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lIns="91429" tIns="45714" rIns="91429" bIns="45714"/>
          <a:lstStyle>
            <a:lvl1pPr defTabSz="914293" fontAlgn="auto">
              <a:spcBef>
                <a:spcPts val="0"/>
              </a:spcBef>
              <a:spcAft>
                <a:spcPts val="0"/>
              </a:spcAft>
              <a:defRPr>
                <a:solidFill>
                  <a:prstClr val="black"/>
                </a:solidFill>
                <a:latin typeface="+mn-lt"/>
                <a:cs typeface="+mn-cs"/>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lIns="91429" tIns="45714" rIns="91429" bIns="45714"/>
          <a:lstStyle>
            <a:lvl1pPr defTabSz="914293" fontAlgn="auto">
              <a:spcBef>
                <a:spcPts val="0"/>
              </a:spcBef>
              <a:spcAft>
                <a:spcPts val="0"/>
              </a:spcAft>
              <a:defRPr>
                <a:solidFill>
                  <a:prstClr val="black"/>
                </a:solidFill>
                <a:latin typeface="+mn-lt"/>
                <a:cs typeface="+mn-cs"/>
              </a:defRPr>
            </a:lvl1pPr>
          </a:lstStyle>
          <a:p>
            <a:pPr>
              <a:defRPr/>
            </a:pPr>
            <a:fld id="{51C7115A-30BE-42B6-89C9-063DADF371D6}" type="slidenum">
              <a:rPr lang="en-US"/>
              <a:pPr>
                <a:defRPr/>
              </a:pPr>
              <a:t>‹#›</a:t>
            </a:fld>
            <a:endParaRPr lang="en-US"/>
          </a:p>
        </p:txBody>
      </p:sp>
    </p:spTree>
    <p:extLst>
      <p:ext uri="{BB962C8B-B14F-4D97-AF65-F5344CB8AC3E}">
        <p14:creationId xmlns:p14="http://schemas.microsoft.com/office/powerpoint/2010/main" xmlns="" val="1786248830"/>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8"/>
          <p:cNvSpPr>
            <a:spLocks noGrp="1"/>
          </p:cNvSpPr>
          <p:nvPr>
            <p:ph type="body" sz="quarter" idx="13"/>
          </p:nvPr>
        </p:nvSpPr>
        <p:spPr>
          <a:xfrm>
            <a:off x="457200" y="6172200"/>
            <a:ext cx="8229600" cy="304800"/>
          </a:xfrm>
        </p:spPr>
        <p:txBody>
          <a:bodyPr>
            <a:noAutofit/>
          </a:bodyPr>
          <a:lstStyle>
            <a:lvl1pPr>
              <a:defRPr sz="1200" b="0">
                <a:solidFill>
                  <a:schemeClr val="bg1">
                    <a:lumMod val="50000"/>
                  </a:schemeClr>
                </a:solidFill>
              </a:defRPr>
            </a:lvl1pPr>
            <a:lvl2pPr>
              <a:defRPr sz="1200" b="0">
                <a:solidFill>
                  <a:schemeClr val="bg1">
                    <a:lumMod val="50000"/>
                  </a:schemeClr>
                </a:solidFill>
              </a:defRPr>
            </a:lvl2pPr>
            <a:lvl3pPr>
              <a:buNone/>
              <a:defRPr sz="1200" b="0">
                <a:solidFill>
                  <a:schemeClr val="bg1">
                    <a:lumMod val="50000"/>
                  </a:schemeClr>
                </a:solidFill>
              </a:defRPr>
            </a:lvl3pPr>
            <a:lvl4pPr>
              <a:buNone/>
              <a:defRPr sz="1200" b="0">
                <a:solidFill>
                  <a:schemeClr val="bg1">
                    <a:lumMod val="50000"/>
                  </a:schemeClr>
                </a:solidFill>
              </a:defRPr>
            </a:lvl4pPr>
            <a:lvl5pPr>
              <a:buNone/>
              <a:defRPr sz="1200" b="0">
                <a:solidFill>
                  <a:schemeClr val="bg1">
                    <a:lumMod val="50000"/>
                  </a:schemeClr>
                </a:solidFill>
              </a:defRPr>
            </a:lvl5pPr>
          </a:lstStyle>
          <a:p>
            <a:pPr lvl="0"/>
            <a:r>
              <a:rPr lang="en-US" dirty="0" smtClean="0"/>
              <a:t>Click to edit Master text styles</a:t>
            </a:r>
          </a:p>
        </p:txBody>
      </p:sp>
    </p:spTree>
    <p:extLst>
      <p:ext uri="{BB962C8B-B14F-4D97-AF65-F5344CB8AC3E}">
        <p14:creationId xmlns:p14="http://schemas.microsoft.com/office/powerpoint/2010/main" xmlns="" val="303642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8"/>
          <p:cNvSpPr>
            <a:spLocks noGrp="1"/>
          </p:cNvSpPr>
          <p:nvPr>
            <p:ph type="body" sz="quarter" idx="13"/>
          </p:nvPr>
        </p:nvSpPr>
        <p:spPr>
          <a:xfrm>
            <a:off x="457200" y="6172200"/>
            <a:ext cx="8229600" cy="304800"/>
          </a:xfrm>
        </p:spPr>
        <p:txBody>
          <a:bodyPr>
            <a:noAutofit/>
          </a:bodyPr>
          <a:lstStyle>
            <a:lvl1pPr>
              <a:defRPr sz="1200" b="0">
                <a:solidFill>
                  <a:schemeClr val="bg1">
                    <a:lumMod val="50000"/>
                  </a:schemeClr>
                </a:solidFill>
              </a:defRPr>
            </a:lvl1pPr>
            <a:lvl2pPr>
              <a:defRPr sz="1200" b="0">
                <a:solidFill>
                  <a:schemeClr val="bg1">
                    <a:lumMod val="50000"/>
                  </a:schemeClr>
                </a:solidFill>
              </a:defRPr>
            </a:lvl2pPr>
            <a:lvl3pPr>
              <a:buNone/>
              <a:defRPr sz="1200" b="0">
                <a:solidFill>
                  <a:schemeClr val="bg1">
                    <a:lumMod val="50000"/>
                  </a:schemeClr>
                </a:solidFill>
              </a:defRPr>
            </a:lvl3pPr>
            <a:lvl4pPr>
              <a:buNone/>
              <a:defRPr sz="1200" b="0">
                <a:solidFill>
                  <a:schemeClr val="bg1">
                    <a:lumMod val="50000"/>
                  </a:schemeClr>
                </a:solidFill>
              </a:defRPr>
            </a:lvl4pPr>
            <a:lvl5pPr>
              <a:buNone/>
              <a:defRPr sz="1200" b="0">
                <a:solidFill>
                  <a:schemeClr val="bg1">
                    <a:lumMod val="50000"/>
                  </a:schemeClr>
                </a:solidFill>
              </a:defRPr>
            </a:lvl5pPr>
          </a:lstStyle>
          <a:p>
            <a:pPr lvl="0"/>
            <a:r>
              <a:rPr lang="en-US" dirty="0" smtClean="0"/>
              <a:t>Click to edit Master text styles</a:t>
            </a:r>
          </a:p>
        </p:txBody>
      </p:sp>
    </p:spTree>
    <p:extLst>
      <p:ext uri="{BB962C8B-B14F-4D97-AF65-F5344CB8AC3E}">
        <p14:creationId xmlns:p14="http://schemas.microsoft.com/office/powerpoint/2010/main" xmlns="" val="1322296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2" name="Shape 12"/>
          <p:cNvSpPr txBox="1">
            <a:spLocks noGrp="1"/>
          </p:cNvSpPr>
          <p:nvPr>
            <p:ph type="body" idx="1"/>
          </p:nvPr>
        </p:nvSpPr>
        <p:spPr>
          <a:xfrm>
            <a:off x="457200" y="1600200"/>
            <a:ext cx="8229600" cy="4967700"/>
          </a:xfrm>
          <a:prstGeom prst="rect">
            <a:avLst/>
          </a:prstGeom>
        </p:spPr>
        <p:txBody>
          <a:bodyPr lIns="91425" tIns="91425" rIns="91425" bIns="91425" anchor="t" anchorCtr="0"/>
          <a:lstStyle>
            <a:lvl1pPr>
              <a:defRPr/>
            </a:lvl1pPr>
            <a:lvl2pPr indent="457200">
              <a:defRPr/>
            </a:lvl2pPr>
            <a:lvl3pPr indent="914400">
              <a:defRPr/>
            </a:lvl3pPr>
            <a:lvl4pPr indent="1371600">
              <a:defRPr/>
            </a:lvl4pPr>
            <a:lvl5pPr>
              <a:defRPr/>
            </a:lvl5pPr>
            <a:lvl6pPr>
              <a:defRPr/>
            </a:lvl6pPr>
            <a:lvl7pPr>
              <a:defRPr/>
            </a:lvl7pPr>
            <a:lvl8pPr>
              <a:defRPr/>
            </a:lvl8pPr>
            <a:lvl9pPr>
              <a:defRPr/>
            </a:lvl9pPr>
          </a:lstStyle>
          <a:p>
            <a:endParaRPr/>
          </a:p>
        </p:txBody>
      </p:sp>
    </p:spTree>
    <p:extLst>
      <p:ext uri="{BB962C8B-B14F-4D97-AF65-F5344CB8AC3E}">
        <p14:creationId xmlns:p14="http://schemas.microsoft.com/office/powerpoint/2010/main" xmlns="" val="3010711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6CE1B0-2ED5-4262-AFC7-FA883F371179}" type="datetimeFigureOut">
              <a:rPr lang="en-US" smtClean="0"/>
              <a:pPr/>
              <a:t>4/17/2014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3FF4EF-CE57-4C37-A7A5-1D45BB31ECBF}" type="slidenum">
              <a:rPr lang="en-US" smtClean="0"/>
              <a:pPr/>
              <a:t>‹#›</a:t>
            </a:fld>
            <a:endParaRPr lang="en-US"/>
          </a:p>
        </p:txBody>
      </p:sp>
    </p:spTree>
    <p:extLst>
      <p:ext uri="{BB962C8B-B14F-4D97-AF65-F5344CB8AC3E}">
        <p14:creationId xmlns:p14="http://schemas.microsoft.com/office/powerpoint/2010/main" xmlns="" val="2231986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D6CE1B0-2ED5-4262-AFC7-FA883F371179}" type="datetimeFigureOut">
              <a:rPr lang="en-US" smtClean="0"/>
              <a:pPr/>
              <a:t>4/17/2014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3FF4EF-CE57-4C37-A7A5-1D45BB31ECBF}" type="slidenum">
              <a:rPr lang="en-US" smtClean="0"/>
              <a:pPr/>
              <a:t>‹#›</a:t>
            </a:fld>
            <a:endParaRPr lang="en-US"/>
          </a:p>
        </p:txBody>
      </p:sp>
    </p:spTree>
    <p:extLst>
      <p:ext uri="{BB962C8B-B14F-4D97-AF65-F5344CB8AC3E}">
        <p14:creationId xmlns:p14="http://schemas.microsoft.com/office/powerpoint/2010/main" xmlns="" val="4111944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6CE1B0-2ED5-4262-AFC7-FA883F371179}" type="datetimeFigureOut">
              <a:rPr lang="en-US" smtClean="0"/>
              <a:pPr/>
              <a:t>4/17/2014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3FF4EF-CE57-4C37-A7A5-1D45BB31ECBF}" type="slidenum">
              <a:rPr lang="en-US" smtClean="0"/>
              <a:pPr/>
              <a:t>‹#›</a:t>
            </a:fld>
            <a:endParaRPr lang="en-US"/>
          </a:p>
        </p:txBody>
      </p:sp>
    </p:spTree>
    <p:extLst>
      <p:ext uri="{BB962C8B-B14F-4D97-AF65-F5344CB8AC3E}">
        <p14:creationId xmlns:p14="http://schemas.microsoft.com/office/powerpoint/2010/main" xmlns="" val="704650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6CE1B0-2ED5-4262-AFC7-FA883F371179}" type="datetimeFigureOut">
              <a:rPr lang="en-US" smtClean="0"/>
              <a:pPr/>
              <a:t>4/17/2014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3FF4EF-CE57-4C37-A7A5-1D45BB31ECBF}" type="slidenum">
              <a:rPr lang="en-US" smtClean="0"/>
              <a:pPr/>
              <a:t>‹#›</a:t>
            </a:fld>
            <a:endParaRPr lang="en-US"/>
          </a:p>
        </p:txBody>
      </p:sp>
    </p:spTree>
    <p:extLst>
      <p:ext uri="{BB962C8B-B14F-4D97-AF65-F5344CB8AC3E}">
        <p14:creationId xmlns:p14="http://schemas.microsoft.com/office/powerpoint/2010/main" xmlns="" val="3888969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6CE1B0-2ED5-4262-AFC7-FA883F371179}" type="datetimeFigureOut">
              <a:rPr lang="en-US" smtClean="0"/>
              <a:pPr/>
              <a:t>4/17/2014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3FF4EF-CE57-4C37-A7A5-1D45BB31ECBF}" type="slidenum">
              <a:rPr lang="en-US" smtClean="0"/>
              <a:pPr/>
              <a:t>‹#›</a:t>
            </a:fld>
            <a:endParaRPr lang="en-US"/>
          </a:p>
        </p:txBody>
      </p:sp>
    </p:spTree>
    <p:extLst>
      <p:ext uri="{BB962C8B-B14F-4D97-AF65-F5344CB8AC3E}">
        <p14:creationId xmlns:p14="http://schemas.microsoft.com/office/powerpoint/2010/main" xmlns="" val="3047984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6CE1B0-2ED5-4262-AFC7-FA883F371179}" type="datetimeFigureOut">
              <a:rPr lang="en-US" smtClean="0"/>
              <a:pPr/>
              <a:t>4/17/2014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3FF4EF-CE57-4C37-A7A5-1D45BB31ECBF}" type="slidenum">
              <a:rPr lang="en-US" smtClean="0"/>
              <a:pPr/>
              <a:t>‹#›</a:t>
            </a:fld>
            <a:endParaRPr lang="en-US"/>
          </a:p>
        </p:txBody>
      </p:sp>
    </p:spTree>
    <p:extLst>
      <p:ext uri="{BB962C8B-B14F-4D97-AF65-F5344CB8AC3E}">
        <p14:creationId xmlns:p14="http://schemas.microsoft.com/office/powerpoint/2010/main" xmlns="" val="443403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6CE1B0-2ED5-4262-AFC7-FA883F371179}" type="datetimeFigureOut">
              <a:rPr lang="en-US" smtClean="0"/>
              <a:pPr/>
              <a:t>4/17/2014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3FF4EF-CE57-4C37-A7A5-1D45BB31ECBF}" type="slidenum">
              <a:rPr lang="en-US" smtClean="0"/>
              <a:pPr/>
              <a:t>‹#›</a:t>
            </a:fld>
            <a:endParaRPr lang="en-US"/>
          </a:p>
        </p:txBody>
      </p:sp>
    </p:spTree>
    <p:extLst>
      <p:ext uri="{BB962C8B-B14F-4D97-AF65-F5344CB8AC3E}">
        <p14:creationId xmlns:p14="http://schemas.microsoft.com/office/powerpoint/2010/main" xmlns="" val="1072466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6CE1B0-2ED5-4262-AFC7-FA883F371179}" type="datetimeFigureOut">
              <a:rPr lang="en-US" smtClean="0"/>
              <a:pPr/>
              <a:t>4/17/2014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3FF4EF-CE57-4C37-A7A5-1D45BB31ECBF}" type="slidenum">
              <a:rPr lang="en-US" smtClean="0"/>
              <a:pPr/>
              <a:t>‹#›</a:t>
            </a:fld>
            <a:endParaRPr lang="en-US"/>
          </a:p>
        </p:txBody>
      </p:sp>
    </p:spTree>
    <p:extLst>
      <p:ext uri="{BB962C8B-B14F-4D97-AF65-F5344CB8AC3E}">
        <p14:creationId xmlns:p14="http://schemas.microsoft.com/office/powerpoint/2010/main" xmlns="" val="1844758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457200" y="274638"/>
            <a:ext cx="8229600" cy="1143000"/>
          </a:xfrm>
          <a:prstGeom prst="rect">
            <a:avLst/>
          </a:prstGeom>
          <a:solidFill>
            <a:srgbClr val="1509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051"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0"/>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xmlns="" val="249242929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3" r:id="rId5"/>
    <p:sldLayoutId id="2147483675" r:id="rId6"/>
  </p:sldLayoutIdLst>
  <p:transition spd="slow" advClick="0"/>
  <p:txStyles>
    <p:titleStyle>
      <a:lvl1pPr algn="l" rtl="0" eaLnBrk="0" fontAlgn="base" hangingPunct="0">
        <a:spcBef>
          <a:spcPct val="0"/>
        </a:spcBef>
        <a:spcAft>
          <a:spcPct val="0"/>
        </a:spcAft>
        <a:defRPr sz="2400" kern="12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Calibri" pitchFamily="34" charset="0"/>
        </a:defRPr>
      </a:lvl2pPr>
      <a:lvl3pPr algn="l" rtl="0" eaLnBrk="0" fontAlgn="base" hangingPunct="0">
        <a:spcBef>
          <a:spcPct val="0"/>
        </a:spcBef>
        <a:spcAft>
          <a:spcPct val="0"/>
        </a:spcAft>
        <a:defRPr sz="2400">
          <a:solidFill>
            <a:schemeClr val="bg1"/>
          </a:solidFill>
          <a:latin typeface="Calibri" pitchFamily="34" charset="0"/>
        </a:defRPr>
      </a:lvl3pPr>
      <a:lvl4pPr algn="l" rtl="0" eaLnBrk="0" fontAlgn="base" hangingPunct="0">
        <a:spcBef>
          <a:spcPct val="0"/>
        </a:spcBef>
        <a:spcAft>
          <a:spcPct val="0"/>
        </a:spcAft>
        <a:defRPr sz="2400">
          <a:solidFill>
            <a:schemeClr val="bg1"/>
          </a:solidFill>
          <a:latin typeface="Calibri" pitchFamily="34" charset="0"/>
        </a:defRPr>
      </a:lvl4pPr>
      <a:lvl5pPr algn="l" rtl="0" eaLnBrk="0" fontAlgn="base" hangingPunct="0">
        <a:spcBef>
          <a:spcPct val="0"/>
        </a:spcBef>
        <a:spcAft>
          <a:spcPct val="0"/>
        </a:spcAft>
        <a:defRPr sz="2400">
          <a:solidFill>
            <a:schemeClr val="bg1"/>
          </a:solidFill>
          <a:latin typeface="Calibri" pitchFamily="34" charset="0"/>
        </a:defRPr>
      </a:lvl5pPr>
      <a:lvl6pPr marL="457200" algn="l" rtl="0" fontAlgn="base">
        <a:spcBef>
          <a:spcPct val="0"/>
        </a:spcBef>
        <a:spcAft>
          <a:spcPct val="0"/>
        </a:spcAft>
        <a:defRPr sz="2400">
          <a:solidFill>
            <a:schemeClr val="bg1"/>
          </a:solidFill>
          <a:latin typeface="Calibri" pitchFamily="34" charset="0"/>
        </a:defRPr>
      </a:lvl6pPr>
      <a:lvl7pPr marL="914400" algn="l" rtl="0" fontAlgn="base">
        <a:spcBef>
          <a:spcPct val="0"/>
        </a:spcBef>
        <a:spcAft>
          <a:spcPct val="0"/>
        </a:spcAft>
        <a:defRPr sz="2400">
          <a:solidFill>
            <a:schemeClr val="bg1"/>
          </a:solidFill>
          <a:latin typeface="Calibri" pitchFamily="34" charset="0"/>
        </a:defRPr>
      </a:lvl7pPr>
      <a:lvl8pPr marL="1371600" algn="l" rtl="0" fontAlgn="base">
        <a:spcBef>
          <a:spcPct val="0"/>
        </a:spcBef>
        <a:spcAft>
          <a:spcPct val="0"/>
        </a:spcAft>
        <a:defRPr sz="2400">
          <a:solidFill>
            <a:schemeClr val="bg1"/>
          </a:solidFill>
          <a:latin typeface="Calibri" pitchFamily="34" charset="0"/>
        </a:defRPr>
      </a:lvl8pPr>
      <a:lvl9pPr marL="1828800" algn="l" rtl="0" fontAlgn="base">
        <a:spcBef>
          <a:spcPct val="0"/>
        </a:spcBef>
        <a:spcAft>
          <a:spcPct val="0"/>
        </a:spcAft>
        <a:defRPr sz="2400">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charset="0"/>
        <a:defRPr sz="20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defRPr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457200" y="274638"/>
            <a:ext cx="8229600" cy="1143000"/>
          </a:xfrm>
          <a:prstGeom prst="rect">
            <a:avLst/>
          </a:prstGeom>
          <a:solidFill>
            <a:srgbClr val="150967"/>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anchor="ctr"/>
          <a:lstStyle/>
          <a:p>
            <a:pPr algn="ctr" defTabSz="914293">
              <a:defRPr/>
            </a:pPr>
            <a:endParaRPr lang="en-US">
              <a:solidFill>
                <a:prstClr val="white"/>
              </a:solidFill>
            </a:endParaRPr>
          </a:p>
        </p:txBody>
      </p:sp>
      <p:sp>
        <p:nvSpPr>
          <p:cNvPr id="2051"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29" tIns="45714" rIns="91429" bIns="45714" numCol="1" anchor="ctr" anchorCtr="0" compatLnSpc="1">
            <a:prstTxWarp prst="textNoShape">
              <a:avLst/>
            </a:prstTxWarp>
          </a:bodyPr>
          <a:lstStyle/>
          <a:p>
            <a:pPr lvl="0"/>
            <a:r>
              <a:rPr lang="en-US" altLang="en-US" smtClean="0"/>
              <a:t>Click to edit Master title style</a:t>
            </a:r>
          </a:p>
        </p:txBody>
      </p:sp>
      <p:sp>
        <p:nvSpPr>
          <p:cNvPr id="2052"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p>
            <a:pPr lvl="0"/>
            <a:r>
              <a:rPr lang="en-US" altLang="en-US" smtClean="0"/>
              <a:t>Click to edit Master text styles</a:t>
            </a:r>
          </a:p>
          <a:p>
            <a:pPr lvl="0"/>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xmlns="" val="311820002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Lst>
  <p:txStyles>
    <p:titleStyle>
      <a:lvl1pPr algn="l" rtl="0" eaLnBrk="0" fontAlgn="base" hangingPunct="0">
        <a:spcBef>
          <a:spcPct val="0"/>
        </a:spcBef>
        <a:spcAft>
          <a:spcPct val="0"/>
        </a:spcAft>
        <a:defRPr sz="2400" kern="12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Calibri" pitchFamily="34" charset="0"/>
        </a:defRPr>
      </a:lvl2pPr>
      <a:lvl3pPr algn="l" rtl="0" eaLnBrk="0" fontAlgn="base" hangingPunct="0">
        <a:spcBef>
          <a:spcPct val="0"/>
        </a:spcBef>
        <a:spcAft>
          <a:spcPct val="0"/>
        </a:spcAft>
        <a:defRPr sz="2400">
          <a:solidFill>
            <a:schemeClr val="bg1"/>
          </a:solidFill>
          <a:latin typeface="Calibri" pitchFamily="34" charset="0"/>
        </a:defRPr>
      </a:lvl3pPr>
      <a:lvl4pPr algn="l" rtl="0" eaLnBrk="0" fontAlgn="base" hangingPunct="0">
        <a:spcBef>
          <a:spcPct val="0"/>
        </a:spcBef>
        <a:spcAft>
          <a:spcPct val="0"/>
        </a:spcAft>
        <a:defRPr sz="2400">
          <a:solidFill>
            <a:schemeClr val="bg1"/>
          </a:solidFill>
          <a:latin typeface="Calibri" pitchFamily="34" charset="0"/>
        </a:defRPr>
      </a:lvl4pPr>
      <a:lvl5pPr algn="l" rtl="0" eaLnBrk="0" fontAlgn="base" hangingPunct="0">
        <a:spcBef>
          <a:spcPct val="0"/>
        </a:spcBef>
        <a:spcAft>
          <a:spcPct val="0"/>
        </a:spcAft>
        <a:defRPr sz="2400">
          <a:solidFill>
            <a:schemeClr val="bg1"/>
          </a:solidFill>
          <a:latin typeface="Calibri" pitchFamily="34" charset="0"/>
        </a:defRPr>
      </a:lvl5pPr>
      <a:lvl6pPr marL="457146" algn="l" rtl="0" fontAlgn="base">
        <a:spcBef>
          <a:spcPct val="0"/>
        </a:spcBef>
        <a:spcAft>
          <a:spcPct val="0"/>
        </a:spcAft>
        <a:defRPr sz="2400">
          <a:solidFill>
            <a:schemeClr val="bg1"/>
          </a:solidFill>
          <a:latin typeface="Calibri" pitchFamily="34" charset="0"/>
        </a:defRPr>
      </a:lvl6pPr>
      <a:lvl7pPr marL="914293" algn="l" rtl="0" fontAlgn="base">
        <a:spcBef>
          <a:spcPct val="0"/>
        </a:spcBef>
        <a:spcAft>
          <a:spcPct val="0"/>
        </a:spcAft>
        <a:defRPr sz="2400">
          <a:solidFill>
            <a:schemeClr val="bg1"/>
          </a:solidFill>
          <a:latin typeface="Calibri" pitchFamily="34" charset="0"/>
        </a:defRPr>
      </a:lvl7pPr>
      <a:lvl8pPr marL="1371440" algn="l" rtl="0" fontAlgn="base">
        <a:spcBef>
          <a:spcPct val="0"/>
        </a:spcBef>
        <a:spcAft>
          <a:spcPct val="0"/>
        </a:spcAft>
        <a:defRPr sz="2400">
          <a:solidFill>
            <a:schemeClr val="bg1"/>
          </a:solidFill>
          <a:latin typeface="Calibri" pitchFamily="34" charset="0"/>
        </a:defRPr>
      </a:lvl8pPr>
      <a:lvl9pPr marL="1828586" algn="l" rtl="0" fontAlgn="base">
        <a:spcBef>
          <a:spcPct val="0"/>
        </a:spcBef>
        <a:spcAft>
          <a:spcPct val="0"/>
        </a:spcAft>
        <a:defRPr sz="2400">
          <a:solidFill>
            <a:schemeClr val="bg1"/>
          </a:solidFill>
          <a:latin typeface="Calibri" pitchFamily="34" charset="0"/>
        </a:defRPr>
      </a:lvl9pPr>
    </p:titleStyle>
    <p:bodyStyle>
      <a:lvl1pPr marL="341313" indent="-341313" algn="l" rtl="0" eaLnBrk="0" fontAlgn="base" hangingPunct="0">
        <a:spcBef>
          <a:spcPct val="20000"/>
        </a:spcBef>
        <a:spcAft>
          <a:spcPct val="0"/>
        </a:spcAft>
        <a:buFont typeface="Arial" pitchFamily="34" charset="0"/>
        <a:defRPr sz="2000" b="1" kern="1200">
          <a:solidFill>
            <a:schemeClr val="tx1"/>
          </a:solidFill>
          <a:latin typeface="+mn-lt"/>
          <a:ea typeface="+mn-ea"/>
          <a:cs typeface="+mn-cs"/>
        </a:defRPr>
      </a:lvl1pPr>
      <a:lvl2pPr marL="741363" indent="-284163" algn="l" rtl="0" eaLnBrk="0" fontAlgn="base" hangingPunct="0">
        <a:spcBef>
          <a:spcPct val="20000"/>
        </a:spcBef>
        <a:spcAft>
          <a:spcPct val="0"/>
        </a:spcAft>
        <a:buFont typeface="Arial" pitchFamily="34" charset="0"/>
        <a:defRPr kern="1200">
          <a:solidFill>
            <a:schemeClr val="tx1"/>
          </a:solidFill>
          <a:latin typeface="+mn-lt"/>
          <a:ea typeface="+mn-ea"/>
          <a:cs typeface="+mn-cs"/>
        </a:defRPr>
      </a:lvl2pPr>
      <a:lvl3pPr marL="1141413" indent="-227013"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8613" indent="-227013"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5813" indent="-227013"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
          <p:cNvSpPr txBox="1">
            <a:spLocks noChangeArrowheads="1"/>
          </p:cNvSpPr>
          <p:nvPr/>
        </p:nvSpPr>
        <p:spPr bwMode="auto">
          <a:xfrm>
            <a:off x="1137920" y="609600"/>
            <a:ext cx="8001000" cy="1938803"/>
          </a:xfrm>
          <a:prstGeom prst="rect">
            <a:avLst/>
          </a:prstGeom>
          <a:solidFill>
            <a:srgbClr val="002F45"/>
          </a:solidFill>
          <a:ln w="9525">
            <a:noFill/>
            <a:miter lim="800000"/>
            <a:headEnd/>
            <a:tailEnd/>
          </a:ln>
          <a:effectLst>
            <a:outerShdw blurRad="50800" dist="38100" dir="5400000" algn="t" rotWithShape="0">
              <a:prstClr val="black">
                <a:alpha val="40000"/>
              </a:prstClr>
            </a:outerShdw>
          </a:effectLst>
        </p:spPr>
        <p:txBody>
          <a:bodyPr lIns="91250" tIns="45626" rIns="91250" bIns="45626">
            <a:spAutoFit/>
          </a:bodyPr>
          <a:lstStyle/>
          <a:p>
            <a:pPr defTabSz="912526" fontAlgn="auto">
              <a:spcBef>
                <a:spcPts val="0"/>
              </a:spcBef>
              <a:spcAft>
                <a:spcPts val="0"/>
              </a:spcAft>
              <a:defRPr/>
            </a:pPr>
            <a:r>
              <a:rPr lang="en-US" sz="48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Geographies of Poverty:</a:t>
            </a:r>
            <a:r>
              <a:rPr lang="en-US" sz="4800" dirty="0"/>
              <a:t> </a:t>
            </a:r>
            <a:endParaRPr lang="en-US" sz="4800" dirty="0" smtClean="0"/>
          </a:p>
          <a:p>
            <a:pPr defTabSz="912526" fontAlgn="auto">
              <a:spcBef>
                <a:spcPts val="0"/>
              </a:spcBef>
              <a:spcAft>
                <a:spcPts val="0"/>
              </a:spcAft>
              <a:defRPr/>
            </a:pPr>
            <a:r>
              <a:rPr lang="en-US" sz="2400" dirty="0" smtClean="0">
                <a:solidFill>
                  <a:schemeClr val="bg1"/>
                </a:solidFill>
              </a:rPr>
              <a:t>Improving </a:t>
            </a:r>
            <a:r>
              <a:rPr lang="en-US" sz="2400" dirty="0">
                <a:solidFill>
                  <a:schemeClr val="bg1"/>
                </a:solidFill>
              </a:rPr>
              <a:t>the reliability and usability of spatial displays of small area data from the American Community </a:t>
            </a:r>
            <a:r>
              <a:rPr lang="en-US" sz="2400" dirty="0" smtClean="0">
                <a:solidFill>
                  <a:schemeClr val="bg1"/>
                </a:solidFill>
              </a:rPr>
              <a:t>Survey</a:t>
            </a:r>
            <a:endParaRPr lang="en-US" sz="2400"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19460" name="Rectangle 5"/>
          <p:cNvSpPr>
            <a:spLocks noChangeArrowheads="1"/>
          </p:cNvSpPr>
          <p:nvPr/>
        </p:nvSpPr>
        <p:spPr bwMode="auto">
          <a:xfrm>
            <a:off x="4625561" y="3581400"/>
            <a:ext cx="3810000" cy="12001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250" tIns="45626" rIns="91250" bIns="45626">
            <a:spAutoFit/>
          </a:bodyPr>
          <a:lstStyle/>
          <a:p>
            <a:pPr defTabSz="911225" fontAlgn="base">
              <a:spcBef>
                <a:spcPct val="0"/>
              </a:spcBef>
              <a:spcAft>
                <a:spcPct val="0"/>
              </a:spcAft>
            </a:pPr>
            <a:r>
              <a:rPr lang="en-US" dirty="0" smtClean="0">
                <a:solidFill>
                  <a:srgbClr val="000000"/>
                </a:solidFill>
                <a:latin typeface="Verdana" panose="020B0604030504040204" pitchFamily="34" charset="0"/>
                <a:ea typeface="Verdana" panose="020B0604030504040204" pitchFamily="34" charset="0"/>
                <a:cs typeface="Verdana" panose="020B0604030504040204" pitchFamily="34" charset="0"/>
              </a:rPr>
              <a:t>Presented by: </a:t>
            </a:r>
          </a:p>
          <a:p>
            <a:pPr defTabSz="911225" fontAlgn="base">
              <a:spcBef>
                <a:spcPct val="0"/>
              </a:spcBef>
              <a:spcAft>
                <a:spcPct val="0"/>
              </a:spcAft>
            </a:pPr>
            <a:r>
              <a:rPr lang="en-US" sz="3600" b="1" dirty="0" smtClean="0">
                <a:solidFill>
                  <a:srgbClr val="002F45"/>
                </a:solidFill>
                <a:latin typeface="Verdana" panose="020B0604030504040204" pitchFamily="34" charset="0"/>
                <a:ea typeface="Verdana" panose="020B0604030504040204" pitchFamily="34" charset="0"/>
                <a:cs typeface="Verdana" panose="020B0604030504040204" pitchFamily="34" charset="0"/>
              </a:rPr>
              <a:t>Ben Horwitz</a:t>
            </a:r>
          </a:p>
          <a:p>
            <a:pPr defTabSz="911225" fontAlgn="base">
              <a:spcBef>
                <a:spcPct val="0"/>
              </a:spcBef>
              <a:spcAft>
                <a:spcPct val="0"/>
              </a:spcAft>
            </a:pPr>
            <a:r>
              <a:rPr lang="en-US" dirty="0" smtClean="0">
                <a:latin typeface="Verdana" panose="020B0604030504040204" pitchFamily="34" charset="0"/>
                <a:ea typeface="Verdana" panose="020B0604030504040204" pitchFamily="34" charset="0"/>
                <a:cs typeface="Verdana" panose="020B0604030504040204" pitchFamily="34" charset="0"/>
              </a:rPr>
              <a:t>April 2, 2014</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xmlns="" val="0"/>
              </a:ext>
            </a:extLst>
          </a:blip>
          <a:srcRect l="7466" t="21945" r="7284" b="20549"/>
          <a:stretch/>
        </p:blipFill>
        <p:spPr>
          <a:xfrm>
            <a:off x="4625561" y="4991099"/>
            <a:ext cx="4337878" cy="1828800"/>
          </a:xfrm>
          <a:prstGeom prst="rect">
            <a:avLst/>
          </a:prstGeom>
        </p:spPr>
      </p:pic>
    </p:spTree>
    <p:extLst>
      <p:ext uri="{BB962C8B-B14F-4D97-AF65-F5344CB8AC3E}">
        <p14:creationId xmlns:p14="http://schemas.microsoft.com/office/powerpoint/2010/main" xmlns="" val="2919167143"/>
      </p:ext>
    </p:extLst>
  </p:cSld>
  <p:clrMapOvr>
    <a:masterClrMapping/>
  </p:clrMapOvr>
  <p:transition spd="slow" advClick="0" advTm="20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6" name="Title 5"/>
          <p:cNvSpPr>
            <a:spLocks noGrp="1"/>
          </p:cNvSpPr>
          <p:nvPr>
            <p:ph type="title"/>
          </p:nvPr>
        </p:nvSpPr>
        <p:spPr>
          <a:solidFill>
            <a:srgbClr val="002F45"/>
          </a:solidFill>
        </p:spPr>
        <p:txBody>
          <a:bodyPr>
            <a:noAutofit/>
          </a:bodyPr>
          <a:lstStyle/>
          <a:p>
            <a:pPr algn="l"/>
            <a:r>
              <a:rPr lang="en-US" sz="2800" dirty="0" smtClean="0">
                <a:solidFill>
                  <a:schemeClr val="bg1"/>
                </a:solidFill>
              </a:rPr>
              <a:t>We produced a series of methodology that </a:t>
            </a:r>
            <a:r>
              <a:rPr lang="en-US" sz="2800" i="1" dirty="0" smtClean="0">
                <a:solidFill>
                  <a:schemeClr val="bg1"/>
                </a:solidFill>
              </a:rPr>
              <a:t>might</a:t>
            </a:r>
            <a:r>
              <a:rPr lang="en-US" sz="2800" dirty="0" smtClean="0">
                <a:solidFill>
                  <a:schemeClr val="bg1"/>
                </a:solidFill>
              </a:rPr>
              <a:t> produce a more accurate map.</a:t>
            </a:r>
            <a:endParaRPr lang="en-US" sz="2800" dirty="0">
              <a:solidFill>
                <a:schemeClr val="bg1"/>
              </a:solidFill>
            </a:endParaRPr>
          </a:p>
        </p:txBody>
      </p:sp>
      <p:sp>
        <p:nvSpPr>
          <p:cNvPr id="2" name="TextBox 1"/>
          <p:cNvSpPr txBox="1"/>
          <p:nvPr/>
        </p:nvSpPr>
        <p:spPr>
          <a:xfrm>
            <a:off x="457200" y="1524000"/>
            <a:ext cx="8229600" cy="2862322"/>
          </a:xfrm>
          <a:prstGeom prst="rect">
            <a:avLst/>
          </a:prstGeom>
          <a:noFill/>
        </p:spPr>
        <p:txBody>
          <a:bodyPr wrap="square" rtlCol="0">
            <a:spAutoFit/>
          </a:bodyPr>
          <a:lstStyle/>
          <a:p>
            <a:pPr marL="342900" indent="-342900">
              <a:buFont typeface="+mj-lt"/>
              <a:buAutoNum type="arabicPeriod"/>
            </a:pPr>
            <a:r>
              <a:rPr lang="en-US" dirty="0" smtClean="0"/>
              <a:t>An average of all neighboring block groups.</a:t>
            </a:r>
          </a:p>
          <a:p>
            <a:pPr marL="342900" indent="-342900">
              <a:buFont typeface="+mj-lt"/>
              <a:buAutoNum type="arabicPeriod"/>
            </a:pPr>
            <a:endParaRPr lang="en-US" dirty="0" smtClean="0"/>
          </a:p>
          <a:p>
            <a:pPr marL="342900" indent="-342900">
              <a:buFont typeface="+mj-lt"/>
              <a:buAutoNum type="arabicPeriod"/>
            </a:pPr>
            <a:r>
              <a:rPr lang="en-US" dirty="0" smtClean="0"/>
              <a:t>An average of all “true” neighboring block groups (considering geographic boundaries like the Mississippi River).</a:t>
            </a:r>
          </a:p>
          <a:p>
            <a:pPr marL="342900" indent="-342900">
              <a:buFont typeface="+mj-lt"/>
              <a:buAutoNum type="arabicPeriod"/>
            </a:pPr>
            <a:endParaRPr lang="en-US" dirty="0" smtClean="0"/>
          </a:p>
          <a:p>
            <a:pPr marL="342900" indent="-342900">
              <a:buFont typeface="+mj-lt"/>
              <a:buAutoNum type="arabicPeriod"/>
            </a:pPr>
            <a:r>
              <a:rPr lang="en-US" dirty="0" smtClean="0"/>
              <a:t>A weighted average of the “true” neighbors with the weight applied evenly to all neighbors.</a:t>
            </a:r>
          </a:p>
          <a:p>
            <a:pPr marL="342900" indent="-342900">
              <a:buFont typeface="+mj-lt"/>
              <a:buAutoNum type="arabicPeriod"/>
            </a:pPr>
            <a:endParaRPr lang="en-US" dirty="0"/>
          </a:p>
          <a:p>
            <a:pPr marL="342900" indent="-342900">
              <a:buFont typeface="+mj-lt"/>
              <a:buAutoNum type="arabicPeriod"/>
            </a:pPr>
            <a:r>
              <a:rPr lang="en-US" dirty="0"/>
              <a:t>A weighted average of the “true” neighbors with the weight applied </a:t>
            </a:r>
            <a:r>
              <a:rPr lang="en-US" dirty="0" smtClean="0"/>
              <a:t>proportionally to </a:t>
            </a:r>
            <a:r>
              <a:rPr lang="en-US" dirty="0"/>
              <a:t>all neighbors.</a:t>
            </a:r>
          </a:p>
        </p:txBody>
      </p:sp>
    </p:spTree>
    <p:extLst>
      <p:ext uri="{BB962C8B-B14F-4D97-AF65-F5344CB8AC3E}">
        <p14:creationId xmlns:p14="http://schemas.microsoft.com/office/powerpoint/2010/main" xmlns="" val="171098169"/>
      </p:ext>
    </p:extLst>
  </p:cSld>
  <p:clrMapOvr>
    <a:masterClrMapping/>
  </p:clrMapOvr>
  <p:transition spd="slow" advTm="20000">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6" name="Title 5"/>
          <p:cNvSpPr>
            <a:spLocks noGrp="1"/>
          </p:cNvSpPr>
          <p:nvPr>
            <p:ph type="title"/>
          </p:nvPr>
        </p:nvSpPr>
        <p:spPr>
          <a:solidFill>
            <a:srgbClr val="002F45"/>
          </a:solidFill>
        </p:spPr>
        <p:txBody>
          <a:bodyPr>
            <a:noAutofit/>
          </a:bodyPr>
          <a:lstStyle/>
          <a:p>
            <a:pPr algn="l"/>
            <a:r>
              <a:rPr lang="en-US" sz="2800" dirty="0" smtClean="0">
                <a:solidFill>
                  <a:schemeClr val="bg1"/>
                </a:solidFill>
              </a:rPr>
              <a:t>We found that averaging the “true” neighbors was the best approach.</a:t>
            </a:r>
            <a:endParaRPr lang="en-US" sz="2800" dirty="0">
              <a:solidFill>
                <a:schemeClr val="bg1"/>
              </a:solidFill>
            </a:endParaRPr>
          </a:p>
        </p:txBody>
      </p:sp>
      <p:pic>
        <p:nvPicPr>
          <p:cNvPr id="10247"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9878" y="2362200"/>
            <a:ext cx="4629150" cy="1009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Box 9"/>
          <p:cNvSpPr txBox="1"/>
          <p:nvPr/>
        </p:nvSpPr>
        <p:spPr>
          <a:xfrm>
            <a:off x="441278" y="1905000"/>
            <a:ext cx="7833619" cy="307777"/>
          </a:xfrm>
          <a:prstGeom prst="rect">
            <a:avLst/>
          </a:prstGeom>
          <a:noFill/>
        </p:spPr>
        <p:txBody>
          <a:bodyPr wrap="none" rtlCol="0">
            <a:spAutoFit/>
          </a:bodyPr>
          <a:lstStyle/>
          <a:p>
            <a:r>
              <a:rPr lang="en-US" sz="1400" dirty="0"/>
              <a:t>Table 1: Index of dissimilarity evaluation results – Household type by household size</a:t>
            </a:r>
          </a:p>
        </p:txBody>
      </p:sp>
      <p:sp>
        <p:nvSpPr>
          <p:cNvPr id="11" name="TextBox 10"/>
          <p:cNvSpPr txBox="1"/>
          <p:nvPr/>
        </p:nvSpPr>
        <p:spPr>
          <a:xfrm>
            <a:off x="441278" y="6400800"/>
            <a:ext cx="4737194" cy="246221"/>
          </a:xfrm>
          <a:prstGeom prst="rect">
            <a:avLst/>
          </a:prstGeom>
          <a:noFill/>
        </p:spPr>
        <p:txBody>
          <a:bodyPr wrap="none" rtlCol="0">
            <a:spAutoFit/>
          </a:bodyPr>
          <a:lstStyle/>
          <a:p>
            <a:r>
              <a:rPr lang="en-US" sz="1000" dirty="0" smtClean="0"/>
              <a:t>Source: Horwitz, B. (2012). Geographies of Poverty. The Data Center.</a:t>
            </a:r>
            <a:endParaRPr lang="en-US" sz="1000" dirty="0"/>
          </a:p>
        </p:txBody>
      </p:sp>
    </p:spTree>
    <p:extLst>
      <p:ext uri="{BB962C8B-B14F-4D97-AF65-F5344CB8AC3E}">
        <p14:creationId xmlns:p14="http://schemas.microsoft.com/office/powerpoint/2010/main" xmlns="" val="2341380945"/>
      </p:ext>
    </p:extLst>
  </p:cSld>
  <p:clrMapOvr>
    <a:masterClrMapping/>
  </p:clrMapOvr>
  <p:transition spd="slow" advTm="20000">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6" name="Title 5"/>
          <p:cNvSpPr>
            <a:spLocks noGrp="1"/>
          </p:cNvSpPr>
          <p:nvPr>
            <p:ph type="title"/>
          </p:nvPr>
        </p:nvSpPr>
        <p:spPr>
          <a:solidFill>
            <a:srgbClr val="002F45"/>
          </a:solidFill>
        </p:spPr>
        <p:txBody>
          <a:bodyPr>
            <a:normAutofit/>
          </a:bodyPr>
          <a:lstStyle/>
          <a:p>
            <a:pPr algn="l"/>
            <a:r>
              <a:rPr lang="en-US" sz="2800" dirty="0" smtClean="0">
                <a:solidFill>
                  <a:schemeClr val="bg1"/>
                </a:solidFill>
              </a:rPr>
              <a:t>The averaging methodology produced a clearer picture of poverty in New Orleans.</a:t>
            </a:r>
            <a:endParaRPr lang="en-US" sz="2800" dirty="0">
              <a:solidFill>
                <a:schemeClr val="bg1"/>
              </a:solidFill>
            </a:endParaRPr>
          </a:p>
        </p:txBody>
      </p:sp>
      <p:pic>
        <p:nvPicPr>
          <p:cNvPr id="3" name="Picture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 y="2286000"/>
            <a:ext cx="4114800" cy="31799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10" descr="C:\Users\Ben\Documents\GNOCDC.org\NeighborhoodData\Maps\Map-images\Raw-Poverty.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724400" y="2274316"/>
            <a:ext cx="4114800" cy="31821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41380945"/>
      </p:ext>
    </p:extLst>
  </p:cSld>
  <p:clrMapOvr>
    <a:masterClrMapping/>
  </p:clrMapOvr>
  <p:transition spd="slow" advTm="20000">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6" name="Title 5"/>
          <p:cNvSpPr>
            <a:spLocks noGrp="1"/>
          </p:cNvSpPr>
          <p:nvPr>
            <p:ph type="title"/>
          </p:nvPr>
        </p:nvSpPr>
        <p:spPr>
          <a:solidFill>
            <a:srgbClr val="002F45"/>
          </a:solidFill>
        </p:spPr>
        <p:txBody>
          <a:bodyPr>
            <a:noAutofit/>
          </a:bodyPr>
          <a:lstStyle/>
          <a:p>
            <a:pPr algn="l"/>
            <a:r>
              <a:rPr lang="en-US" sz="2800" dirty="0" smtClean="0">
                <a:solidFill>
                  <a:schemeClr val="bg1"/>
                </a:solidFill>
              </a:rPr>
              <a:t>Comparing our ACS maps to LED or Census data helps “ground-truth” the results.</a:t>
            </a:r>
            <a:endParaRPr lang="en-US" sz="2800" dirty="0">
              <a:solidFill>
                <a:schemeClr val="bg1"/>
              </a:solidFill>
            </a:endParaRPr>
          </a:p>
        </p:txBody>
      </p:sp>
      <p:pic>
        <p:nvPicPr>
          <p:cNvPr id="4" name="Picture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 y="2590800"/>
            <a:ext cx="4022938" cy="31089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876800" y="1447800"/>
            <a:ext cx="3431328" cy="26517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2"/>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876800" y="4191000"/>
            <a:ext cx="3431328" cy="26517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341380945"/>
      </p:ext>
    </p:extLst>
  </p:cSld>
  <p:clrMapOvr>
    <a:masterClrMapping/>
  </p:clrMapOvr>
  <p:transition spd="slow" advTm="20000">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6" name="Title 5"/>
          <p:cNvSpPr>
            <a:spLocks noGrp="1"/>
          </p:cNvSpPr>
          <p:nvPr>
            <p:ph type="title"/>
          </p:nvPr>
        </p:nvSpPr>
        <p:spPr>
          <a:solidFill>
            <a:srgbClr val="002F45"/>
          </a:solidFill>
        </p:spPr>
        <p:txBody>
          <a:bodyPr>
            <a:noAutofit/>
          </a:bodyPr>
          <a:lstStyle/>
          <a:p>
            <a:pPr algn="l"/>
            <a:r>
              <a:rPr lang="en-US" sz="2800" dirty="0" smtClean="0">
                <a:solidFill>
                  <a:schemeClr val="bg1"/>
                </a:solidFill>
              </a:rPr>
              <a:t>The </a:t>
            </a:r>
            <a:r>
              <a:rPr lang="en-US" sz="2800" dirty="0">
                <a:solidFill>
                  <a:schemeClr val="bg1"/>
                </a:solidFill>
              </a:rPr>
              <a:t>geographies of poverty in New Orleans follow a consistent spatial </a:t>
            </a:r>
            <a:r>
              <a:rPr lang="en-US" sz="2800" dirty="0" smtClean="0">
                <a:solidFill>
                  <a:schemeClr val="bg1"/>
                </a:solidFill>
              </a:rPr>
              <a:t>pattern.</a:t>
            </a:r>
            <a:endParaRPr lang="en-US" sz="2800" dirty="0">
              <a:solidFill>
                <a:schemeClr val="bg1"/>
              </a:solidFill>
            </a:endParaRPr>
          </a:p>
        </p:txBody>
      </p:sp>
      <p:pic>
        <p:nvPicPr>
          <p:cNvPr id="3" name="Picture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 y="1447800"/>
            <a:ext cx="3549650" cy="274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1"/>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47675" y="4114800"/>
            <a:ext cx="3549650" cy="274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572000" y="1447800"/>
            <a:ext cx="3549650" cy="274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572000" y="4114800"/>
            <a:ext cx="3549650" cy="274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672740434"/>
      </p:ext>
    </p:extLst>
  </p:cSld>
  <p:clrMapOvr>
    <a:masterClrMapping/>
  </p:clrMapOvr>
  <p:transition spd="slow" advTm="20000">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
          <p:cNvSpPr txBox="1">
            <a:spLocks noChangeArrowheads="1"/>
          </p:cNvSpPr>
          <p:nvPr/>
        </p:nvSpPr>
        <p:spPr bwMode="auto">
          <a:xfrm>
            <a:off x="1137920" y="609600"/>
            <a:ext cx="8001000" cy="1938803"/>
          </a:xfrm>
          <a:prstGeom prst="rect">
            <a:avLst/>
          </a:prstGeom>
          <a:solidFill>
            <a:srgbClr val="002F45"/>
          </a:solidFill>
          <a:ln w="9525">
            <a:noFill/>
            <a:miter lim="800000"/>
            <a:headEnd/>
            <a:tailEnd/>
          </a:ln>
          <a:effectLst>
            <a:outerShdw blurRad="50800" dist="38100" dir="5400000" algn="t" rotWithShape="0">
              <a:prstClr val="black">
                <a:alpha val="40000"/>
              </a:prstClr>
            </a:outerShdw>
          </a:effectLst>
        </p:spPr>
        <p:txBody>
          <a:bodyPr lIns="91250" tIns="45626" rIns="91250" bIns="45626">
            <a:spAutoFit/>
          </a:bodyPr>
          <a:lstStyle/>
          <a:p>
            <a:pPr defTabSz="912526" fontAlgn="auto">
              <a:spcBef>
                <a:spcPts val="0"/>
              </a:spcBef>
              <a:spcAft>
                <a:spcPts val="0"/>
              </a:spcAft>
              <a:defRPr/>
            </a:pPr>
            <a:r>
              <a:rPr lang="en-US" sz="48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Geographies of Poverty:</a:t>
            </a:r>
            <a:r>
              <a:rPr lang="en-US" sz="4800" dirty="0"/>
              <a:t> </a:t>
            </a:r>
            <a:endParaRPr lang="en-US" sz="4800" dirty="0" smtClean="0"/>
          </a:p>
          <a:p>
            <a:pPr defTabSz="912526" fontAlgn="auto">
              <a:spcBef>
                <a:spcPts val="0"/>
              </a:spcBef>
              <a:spcAft>
                <a:spcPts val="0"/>
              </a:spcAft>
              <a:defRPr/>
            </a:pPr>
            <a:r>
              <a:rPr lang="en-US" sz="2400" dirty="0" smtClean="0">
                <a:solidFill>
                  <a:schemeClr val="bg1"/>
                </a:solidFill>
              </a:rPr>
              <a:t>Improving </a:t>
            </a:r>
            <a:r>
              <a:rPr lang="en-US" sz="2400" dirty="0">
                <a:solidFill>
                  <a:schemeClr val="bg1"/>
                </a:solidFill>
              </a:rPr>
              <a:t>the reliability and usability of spatial displays of small area data from the American Community </a:t>
            </a:r>
            <a:r>
              <a:rPr lang="en-US" sz="2400" dirty="0" smtClean="0">
                <a:solidFill>
                  <a:schemeClr val="bg1"/>
                </a:solidFill>
              </a:rPr>
              <a:t>Survey</a:t>
            </a:r>
            <a:endParaRPr lang="en-US" sz="2400"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19460" name="Rectangle 5"/>
          <p:cNvSpPr>
            <a:spLocks noChangeArrowheads="1"/>
          </p:cNvSpPr>
          <p:nvPr/>
        </p:nvSpPr>
        <p:spPr bwMode="auto">
          <a:xfrm>
            <a:off x="4625561" y="3581400"/>
            <a:ext cx="3810000" cy="12001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250" tIns="45626" rIns="91250" bIns="45626">
            <a:spAutoFit/>
          </a:bodyPr>
          <a:lstStyle/>
          <a:p>
            <a:pPr defTabSz="911225" fontAlgn="base">
              <a:spcBef>
                <a:spcPct val="0"/>
              </a:spcBef>
              <a:spcAft>
                <a:spcPct val="0"/>
              </a:spcAft>
            </a:pPr>
            <a:r>
              <a:rPr lang="en-US" dirty="0" smtClean="0">
                <a:solidFill>
                  <a:srgbClr val="000000"/>
                </a:solidFill>
                <a:latin typeface="Verdana" panose="020B0604030504040204" pitchFamily="34" charset="0"/>
                <a:ea typeface="Verdana" panose="020B0604030504040204" pitchFamily="34" charset="0"/>
                <a:cs typeface="Verdana" panose="020B0604030504040204" pitchFamily="34" charset="0"/>
              </a:rPr>
              <a:t>Presented by: </a:t>
            </a:r>
          </a:p>
          <a:p>
            <a:pPr defTabSz="911225" fontAlgn="base">
              <a:spcBef>
                <a:spcPct val="0"/>
              </a:spcBef>
              <a:spcAft>
                <a:spcPct val="0"/>
              </a:spcAft>
            </a:pPr>
            <a:r>
              <a:rPr lang="en-US" sz="3600" b="1" dirty="0" smtClean="0">
                <a:solidFill>
                  <a:srgbClr val="002F45"/>
                </a:solidFill>
                <a:latin typeface="Verdana" panose="020B0604030504040204" pitchFamily="34" charset="0"/>
                <a:ea typeface="Verdana" panose="020B0604030504040204" pitchFamily="34" charset="0"/>
                <a:cs typeface="Verdana" panose="020B0604030504040204" pitchFamily="34" charset="0"/>
              </a:rPr>
              <a:t>Ben Horwitz</a:t>
            </a:r>
          </a:p>
          <a:p>
            <a:pPr defTabSz="911225" fontAlgn="base">
              <a:spcBef>
                <a:spcPct val="0"/>
              </a:spcBef>
              <a:spcAft>
                <a:spcPct val="0"/>
              </a:spcAft>
            </a:pPr>
            <a:r>
              <a:rPr lang="en-US" dirty="0" smtClean="0">
                <a:latin typeface="Verdana" panose="020B0604030504040204" pitchFamily="34" charset="0"/>
                <a:ea typeface="Verdana" panose="020B0604030504040204" pitchFamily="34" charset="0"/>
                <a:cs typeface="Verdana" panose="020B0604030504040204" pitchFamily="34" charset="0"/>
              </a:rPr>
              <a:t>April 2, 2014</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xmlns="" val="0"/>
              </a:ext>
            </a:extLst>
          </a:blip>
          <a:srcRect l="7466" t="21945" r="7284" b="20549"/>
          <a:stretch/>
        </p:blipFill>
        <p:spPr>
          <a:xfrm>
            <a:off x="4625561" y="4991099"/>
            <a:ext cx="4337878" cy="1828800"/>
          </a:xfrm>
          <a:prstGeom prst="rect">
            <a:avLst/>
          </a:prstGeom>
        </p:spPr>
      </p:pic>
    </p:spTree>
    <p:extLst>
      <p:ext uri="{BB962C8B-B14F-4D97-AF65-F5344CB8AC3E}">
        <p14:creationId xmlns:p14="http://schemas.microsoft.com/office/powerpoint/2010/main" xmlns="" val="2969929611"/>
      </p:ext>
    </p:extLst>
  </p:cSld>
  <p:clrMapOvr>
    <a:masterClrMapping/>
  </p:clrMapOvr>
  <p:transition spd="slow" advClick="0" advTm="20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6" name="Title 5"/>
          <p:cNvSpPr>
            <a:spLocks noGrp="1"/>
          </p:cNvSpPr>
          <p:nvPr>
            <p:ph type="title"/>
          </p:nvPr>
        </p:nvSpPr>
        <p:spPr>
          <a:solidFill>
            <a:srgbClr val="002F45"/>
          </a:solidFill>
        </p:spPr>
        <p:txBody>
          <a:bodyPr>
            <a:noAutofit/>
          </a:bodyPr>
          <a:lstStyle/>
          <a:p>
            <a:pPr algn="l"/>
            <a:r>
              <a:rPr lang="en-US" sz="2800" dirty="0" smtClean="0">
                <a:solidFill>
                  <a:schemeClr val="bg1"/>
                </a:solidFill>
              </a:rPr>
              <a:t>We already display the margin of error in our neighborhood profiles.</a:t>
            </a:r>
            <a:endParaRPr lang="en-US" sz="2800" dirty="0">
              <a:solidFill>
                <a:schemeClr val="bg1"/>
              </a:solidFill>
            </a:endParaRPr>
          </a:p>
        </p:txBody>
      </p:sp>
      <p:pic>
        <p:nvPicPr>
          <p:cNvPr id="3" name="Picture 9"/>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3213" y="1907977"/>
            <a:ext cx="8486775" cy="12668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extBox 1"/>
          <p:cNvSpPr txBox="1"/>
          <p:nvPr/>
        </p:nvSpPr>
        <p:spPr>
          <a:xfrm>
            <a:off x="328613" y="1600200"/>
            <a:ext cx="6595845" cy="307777"/>
          </a:xfrm>
          <a:prstGeom prst="rect">
            <a:avLst/>
          </a:prstGeom>
          <a:noFill/>
        </p:spPr>
        <p:txBody>
          <a:bodyPr wrap="none" rtlCol="0">
            <a:spAutoFit/>
          </a:bodyPr>
          <a:lstStyle/>
          <a:p>
            <a:r>
              <a:rPr lang="en-US" sz="1400" dirty="0" smtClean="0"/>
              <a:t>Central City Statistical Area, Neighborhood Statistical Area Data Profile</a:t>
            </a:r>
            <a:endParaRPr lang="en-US" sz="1400" dirty="0"/>
          </a:p>
        </p:txBody>
      </p:sp>
      <p:sp>
        <p:nvSpPr>
          <p:cNvPr id="4" name="Rectangle 3"/>
          <p:cNvSpPr/>
          <p:nvPr/>
        </p:nvSpPr>
        <p:spPr>
          <a:xfrm>
            <a:off x="4038600" y="2197100"/>
            <a:ext cx="533400" cy="83820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096000" y="2209800"/>
            <a:ext cx="533400" cy="83820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153400" y="2209800"/>
            <a:ext cx="533400" cy="83820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47700" y="3810000"/>
            <a:ext cx="7315200" cy="283375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9" name="Straight Arrow Connector 8"/>
          <p:cNvCxnSpPr>
            <a:endCxn id="3074" idx="0"/>
          </p:cNvCxnSpPr>
          <p:nvPr/>
        </p:nvCxnSpPr>
        <p:spPr>
          <a:xfrm>
            <a:off x="4305300" y="3174802"/>
            <a:ext cx="0" cy="63519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41380945"/>
      </p:ext>
    </p:extLst>
  </p:cSld>
  <p:clrMapOvr>
    <a:masterClrMapping/>
  </p:clrMapOvr>
  <p:transition spd="slow" advTm="20000">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6" name="Title 5"/>
          <p:cNvSpPr>
            <a:spLocks noGrp="1"/>
          </p:cNvSpPr>
          <p:nvPr>
            <p:ph type="title"/>
          </p:nvPr>
        </p:nvSpPr>
        <p:spPr>
          <a:solidFill>
            <a:srgbClr val="002F45"/>
          </a:solidFill>
        </p:spPr>
        <p:txBody>
          <a:bodyPr>
            <a:noAutofit/>
          </a:bodyPr>
          <a:lstStyle/>
          <a:p>
            <a:pPr algn="l"/>
            <a:r>
              <a:rPr lang="en-US" sz="2800" dirty="0">
                <a:solidFill>
                  <a:schemeClr val="bg1"/>
                </a:solidFill>
              </a:rPr>
              <a:t>Another way to look at the margin of error </a:t>
            </a:r>
            <a:r>
              <a:rPr lang="en-US" sz="2800" dirty="0" smtClean="0">
                <a:solidFill>
                  <a:schemeClr val="bg1"/>
                </a:solidFill>
              </a:rPr>
              <a:t>is </a:t>
            </a:r>
            <a:r>
              <a:rPr lang="en-US" sz="2800" dirty="0">
                <a:solidFill>
                  <a:schemeClr val="bg1"/>
                </a:solidFill>
              </a:rPr>
              <a:t>to explore the confidence </a:t>
            </a:r>
            <a:r>
              <a:rPr lang="en-US" sz="2800" dirty="0" smtClean="0">
                <a:solidFill>
                  <a:schemeClr val="bg1"/>
                </a:solidFill>
              </a:rPr>
              <a:t>interval.</a:t>
            </a:r>
            <a:endParaRPr lang="en-US" sz="2800" dirty="0">
              <a:solidFill>
                <a:schemeClr val="bg1"/>
              </a:solidFill>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3400" y="1825395"/>
            <a:ext cx="6492082" cy="45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3"/>
          <p:cNvSpPr txBox="1"/>
          <p:nvPr/>
        </p:nvSpPr>
        <p:spPr>
          <a:xfrm>
            <a:off x="328613" y="1517618"/>
            <a:ext cx="8519255" cy="307777"/>
          </a:xfrm>
          <a:prstGeom prst="rect">
            <a:avLst/>
          </a:prstGeom>
          <a:noFill/>
        </p:spPr>
        <p:txBody>
          <a:bodyPr wrap="none" rtlCol="0">
            <a:spAutoFit/>
          </a:bodyPr>
          <a:lstStyle/>
          <a:p>
            <a:r>
              <a:rPr lang="en-US" sz="1400" dirty="0" smtClean="0"/>
              <a:t>Poverty rates and their 90% confidence interval by New Orleans neighborhood, 2006-2010</a:t>
            </a:r>
            <a:endParaRPr lang="en-US" sz="1400" dirty="0"/>
          </a:p>
        </p:txBody>
      </p:sp>
      <p:sp>
        <p:nvSpPr>
          <p:cNvPr id="5" name="TextBox 4"/>
          <p:cNvSpPr txBox="1"/>
          <p:nvPr/>
        </p:nvSpPr>
        <p:spPr>
          <a:xfrm>
            <a:off x="366713" y="6397395"/>
            <a:ext cx="5897768" cy="246221"/>
          </a:xfrm>
          <a:prstGeom prst="rect">
            <a:avLst/>
          </a:prstGeom>
          <a:noFill/>
        </p:spPr>
        <p:txBody>
          <a:bodyPr wrap="none" rtlCol="0">
            <a:spAutoFit/>
          </a:bodyPr>
          <a:lstStyle/>
          <a:p>
            <a:r>
              <a:rPr lang="en-US" sz="1000" dirty="0">
                <a:latin typeface="+mj-lt"/>
              </a:rPr>
              <a:t>Source: </a:t>
            </a:r>
            <a:r>
              <a:rPr lang="en-US" sz="1000" dirty="0" smtClean="0">
                <a:latin typeface="+mj-lt"/>
              </a:rPr>
              <a:t>The Data Center analysis </a:t>
            </a:r>
            <a:r>
              <a:rPr lang="en-US" sz="1000" dirty="0">
                <a:latin typeface="+mj-lt"/>
              </a:rPr>
              <a:t>of data from 2006-2010 American Community </a:t>
            </a:r>
            <a:r>
              <a:rPr lang="en-US" sz="1000" dirty="0" smtClean="0">
                <a:latin typeface="+mj-lt"/>
              </a:rPr>
              <a:t>Survey</a:t>
            </a:r>
            <a:endParaRPr lang="en-US" sz="1000" dirty="0">
              <a:latin typeface="+mj-lt"/>
            </a:endParaRPr>
          </a:p>
        </p:txBody>
      </p:sp>
    </p:spTree>
    <p:extLst>
      <p:ext uri="{BB962C8B-B14F-4D97-AF65-F5344CB8AC3E}">
        <p14:creationId xmlns:p14="http://schemas.microsoft.com/office/powerpoint/2010/main" xmlns="" val="2341380945"/>
      </p:ext>
    </p:extLst>
  </p:cSld>
  <p:clrMapOvr>
    <a:masterClrMapping/>
  </p:clrMapOvr>
  <p:transition spd="slow" advTm="20000">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6" name="Title 5"/>
          <p:cNvSpPr>
            <a:spLocks noGrp="1"/>
          </p:cNvSpPr>
          <p:nvPr>
            <p:ph type="title"/>
          </p:nvPr>
        </p:nvSpPr>
        <p:spPr>
          <a:solidFill>
            <a:srgbClr val="002F45"/>
          </a:solidFill>
        </p:spPr>
        <p:txBody>
          <a:bodyPr>
            <a:noAutofit/>
          </a:bodyPr>
          <a:lstStyle/>
          <a:p>
            <a:pPr algn="l"/>
            <a:r>
              <a:rPr lang="en-US" sz="2800" dirty="0" smtClean="0">
                <a:solidFill>
                  <a:schemeClr val="bg1"/>
                </a:solidFill>
              </a:rPr>
              <a:t>Researchers have produced several methods for mapping the margin of error.</a:t>
            </a:r>
            <a:endParaRPr lang="en-US" sz="2800" dirty="0">
              <a:solidFill>
                <a:schemeClr val="bg1"/>
              </a:solidFill>
            </a:endParaRPr>
          </a:p>
        </p:txBody>
      </p:sp>
      <p:pic>
        <p:nvPicPr>
          <p:cNvPr id="5122" name="Picture 2" descr="C:\My Box Files\Project folder\Demographic Data\Map Book\Graphics\Graphics for methodology brief\Method 1 - map1v2_change in poverty by parish.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08075" y="1905000"/>
            <a:ext cx="6243978" cy="4572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328613" y="1517618"/>
            <a:ext cx="7932428" cy="307777"/>
          </a:xfrm>
          <a:prstGeom prst="rect">
            <a:avLst/>
          </a:prstGeom>
          <a:noFill/>
        </p:spPr>
        <p:txBody>
          <a:bodyPr wrap="none" rtlCol="0">
            <a:spAutoFit/>
          </a:bodyPr>
          <a:lstStyle/>
          <a:p>
            <a:r>
              <a:rPr lang="en-US" sz="1400" dirty="0"/>
              <a:t>Change in the population in poverty by parish, 1999 to 2008-10 (three-year average)</a:t>
            </a:r>
          </a:p>
        </p:txBody>
      </p:sp>
      <p:sp>
        <p:nvSpPr>
          <p:cNvPr id="5" name="TextBox 4"/>
          <p:cNvSpPr txBox="1"/>
          <p:nvPr/>
        </p:nvSpPr>
        <p:spPr>
          <a:xfrm>
            <a:off x="366713" y="6611779"/>
            <a:ext cx="6615914" cy="246221"/>
          </a:xfrm>
          <a:prstGeom prst="rect">
            <a:avLst/>
          </a:prstGeom>
          <a:noFill/>
        </p:spPr>
        <p:txBody>
          <a:bodyPr wrap="none" rtlCol="0">
            <a:spAutoFit/>
          </a:bodyPr>
          <a:lstStyle/>
          <a:p>
            <a:r>
              <a:rPr lang="en-US" sz="1000" dirty="0"/>
              <a:t>Source: </a:t>
            </a:r>
            <a:r>
              <a:rPr lang="en-US" sz="1000" dirty="0" smtClean="0"/>
              <a:t>Plyer, A. &amp; Ortiz, E. (2012). Poverty in Southeast Louisiana post-Katrina. The Data Center.</a:t>
            </a:r>
            <a:endParaRPr lang="en-US" sz="1000" dirty="0"/>
          </a:p>
        </p:txBody>
      </p:sp>
    </p:spTree>
    <p:extLst>
      <p:ext uri="{BB962C8B-B14F-4D97-AF65-F5344CB8AC3E}">
        <p14:creationId xmlns:p14="http://schemas.microsoft.com/office/powerpoint/2010/main" xmlns="" val="2341380945"/>
      </p:ext>
    </p:extLst>
  </p:cSld>
  <p:clrMapOvr>
    <a:masterClrMapping/>
  </p:clrMapOvr>
  <p:transition spd="slow" advTm="20000">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6" name="Title 5"/>
          <p:cNvSpPr>
            <a:spLocks noGrp="1"/>
          </p:cNvSpPr>
          <p:nvPr>
            <p:ph type="title"/>
          </p:nvPr>
        </p:nvSpPr>
        <p:spPr>
          <a:solidFill>
            <a:srgbClr val="002F45"/>
          </a:solidFill>
        </p:spPr>
        <p:txBody>
          <a:bodyPr>
            <a:noAutofit/>
          </a:bodyPr>
          <a:lstStyle/>
          <a:p>
            <a:pPr algn="l"/>
            <a:r>
              <a:rPr lang="en-US" sz="2800" dirty="0" smtClean="0">
                <a:solidFill>
                  <a:schemeClr val="bg1"/>
                </a:solidFill>
              </a:rPr>
              <a:t>Researchers have produced several methods for mapping the margin of error.</a:t>
            </a:r>
            <a:endParaRPr lang="en-US" sz="2800" dirty="0">
              <a:solidFill>
                <a:schemeClr val="bg1"/>
              </a:solidFill>
            </a:endParaRPr>
          </a:p>
        </p:txBody>
      </p:sp>
      <p:sp>
        <p:nvSpPr>
          <p:cNvPr id="4" name="TextBox 3"/>
          <p:cNvSpPr txBox="1"/>
          <p:nvPr/>
        </p:nvSpPr>
        <p:spPr>
          <a:xfrm>
            <a:off x="328613" y="1517618"/>
            <a:ext cx="5842561" cy="307777"/>
          </a:xfrm>
          <a:prstGeom prst="rect">
            <a:avLst/>
          </a:prstGeom>
          <a:noFill/>
        </p:spPr>
        <p:txBody>
          <a:bodyPr wrap="none" rtlCol="0">
            <a:spAutoFit/>
          </a:bodyPr>
          <a:lstStyle/>
          <a:p>
            <a:r>
              <a:rPr lang="en-US" sz="1400" dirty="0"/>
              <a:t>Population in poverty by parish, 2008-10 (three-year average)</a:t>
            </a:r>
          </a:p>
        </p:txBody>
      </p:sp>
      <p:sp>
        <p:nvSpPr>
          <p:cNvPr id="5" name="TextBox 4"/>
          <p:cNvSpPr txBox="1"/>
          <p:nvPr/>
        </p:nvSpPr>
        <p:spPr>
          <a:xfrm>
            <a:off x="366713" y="6611779"/>
            <a:ext cx="6615914" cy="246221"/>
          </a:xfrm>
          <a:prstGeom prst="rect">
            <a:avLst/>
          </a:prstGeom>
          <a:noFill/>
        </p:spPr>
        <p:txBody>
          <a:bodyPr wrap="none" rtlCol="0">
            <a:spAutoFit/>
          </a:bodyPr>
          <a:lstStyle/>
          <a:p>
            <a:r>
              <a:rPr lang="en-US" sz="1000" dirty="0"/>
              <a:t>Source: </a:t>
            </a:r>
            <a:r>
              <a:rPr lang="en-US" sz="1000" dirty="0" smtClean="0"/>
              <a:t>Plyer, A. &amp; Ortiz, E. (2012). Poverty in Southeast Louisiana post-Katrina. The Data Center.</a:t>
            </a:r>
            <a:endParaRPr lang="en-US" sz="1000" dirty="0"/>
          </a:p>
        </p:txBody>
      </p:sp>
      <p:pic>
        <p:nvPicPr>
          <p:cNvPr id="6146" name="Picture 2" descr="C:\My Box Files\Project folder\Demographic Data\Map Book\Graphics\Graphics for methodology brief\Method 2 - map2v2_population in poverty by parish.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06424" y="1901952"/>
            <a:ext cx="6246963" cy="4572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90465935"/>
      </p:ext>
    </p:extLst>
  </p:cSld>
  <p:clrMapOvr>
    <a:masterClrMapping/>
  </p:clrMapOvr>
  <p:transition spd="slow" advTm="20000">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6" name="Title 5"/>
          <p:cNvSpPr>
            <a:spLocks noGrp="1"/>
          </p:cNvSpPr>
          <p:nvPr>
            <p:ph type="title"/>
          </p:nvPr>
        </p:nvSpPr>
        <p:spPr>
          <a:solidFill>
            <a:srgbClr val="002F45"/>
          </a:solidFill>
        </p:spPr>
        <p:txBody>
          <a:bodyPr>
            <a:noAutofit/>
          </a:bodyPr>
          <a:lstStyle/>
          <a:p>
            <a:pPr algn="l"/>
            <a:r>
              <a:rPr lang="en-US" sz="2800" dirty="0" smtClean="0">
                <a:solidFill>
                  <a:schemeClr val="bg1"/>
                </a:solidFill>
              </a:rPr>
              <a:t>Researchers have produced several methods for mapping the margin of error.</a:t>
            </a:r>
            <a:endParaRPr lang="en-US" sz="2800" dirty="0">
              <a:solidFill>
                <a:schemeClr val="bg1"/>
              </a:solidFill>
            </a:endParaRPr>
          </a:p>
        </p:txBody>
      </p:sp>
      <p:sp>
        <p:nvSpPr>
          <p:cNvPr id="4" name="TextBox 3"/>
          <p:cNvSpPr txBox="1"/>
          <p:nvPr/>
        </p:nvSpPr>
        <p:spPr>
          <a:xfrm>
            <a:off x="328613" y="1517618"/>
            <a:ext cx="2732671" cy="307777"/>
          </a:xfrm>
          <a:prstGeom prst="rect">
            <a:avLst/>
          </a:prstGeom>
          <a:noFill/>
        </p:spPr>
        <p:txBody>
          <a:bodyPr wrap="none" rtlCol="0">
            <a:spAutoFit/>
          </a:bodyPr>
          <a:lstStyle/>
          <a:p>
            <a:r>
              <a:rPr lang="en-US" sz="1400" dirty="0" smtClean="0"/>
              <a:t>Example side-by-side maps.</a:t>
            </a:r>
            <a:endParaRPr lang="en-US" sz="1400" dirty="0"/>
          </a:p>
        </p:txBody>
      </p:sp>
      <p:sp>
        <p:nvSpPr>
          <p:cNvPr id="5" name="TextBox 4"/>
          <p:cNvSpPr txBox="1"/>
          <p:nvPr/>
        </p:nvSpPr>
        <p:spPr>
          <a:xfrm>
            <a:off x="328613" y="6491069"/>
            <a:ext cx="8994770" cy="400110"/>
          </a:xfrm>
          <a:prstGeom prst="rect">
            <a:avLst/>
          </a:prstGeom>
          <a:noFill/>
        </p:spPr>
        <p:txBody>
          <a:bodyPr wrap="none" rtlCol="0">
            <a:spAutoFit/>
          </a:bodyPr>
          <a:lstStyle/>
          <a:p>
            <a:r>
              <a:rPr lang="en-US" sz="1000" dirty="0"/>
              <a:t>Source: Sun, M. and D. W. S. Wong. (2010). Incorporating data quality information in mapping the American Community Survey data. </a:t>
            </a:r>
            <a:endParaRPr lang="en-US" sz="1000" dirty="0" smtClean="0"/>
          </a:p>
          <a:p>
            <a:r>
              <a:rPr lang="en-US" sz="1000" dirty="0" smtClean="0"/>
              <a:t>Cartography </a:t>
            </a:r>
            <a:r>
              <a:rPr lang="en-US" sz="1000" dirty="0"/>
              <a:t>and Geographic Information Science 37 (4): 285-300. </a:t>
            </a:r>
          </a:p>
        </p:txBody>
      </p:sp>
      <p:pic>
        <p:nvPicPr>
          <p:cNvPr id="7170" name="Picture 2" descr="C:\My Box Files\Project folder\Demographic Data\Map Book\Graphics\Graphics for methodology brief\Method 3 - Sun and Wong.pn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b="5251"/>
          <a:stretch/>
        </p:blipFill>
        <p:spPr bwMode="auto">
          <a:xfrm>
            <a:off x="1106424" y="1901952"/>
            <a:ext cx="6294438" cy="449884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52250912"/>
      </p:ext>
    </p:extLst>
  </p:cSld>
  <p:clrMapOvr>
    <a:masterClrMapping/>
  </p:clrMapOvr>
  <p:transition spd="slow" advTm="20000">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6" name="Title 5"/>
          <p:cNvSpPr>
            <a:spLocks noGrp="1"/>
          </p:cNvSpPr>
          <p:nvPr>
            <p:ph type="title"/>
          </p:nvPr>
        </p:nvSpPr>
        <p:spPr>
          <a:solidFill>
            <a:srgbClr val="002F45"/>
          </a:solidFill>
        </p:spPr>
        <p:txBody>
          <a:bodyPr>
            <a:noAutofit/>
          </a:bodyPr>
          <a:lstStyle/>
          <a:p>
            <a:pPr algn="l"/>
            <a:r>
              <a:rPr lang="en-US" sz="2800" dirty="0" smtClean="0">
                <a:solidFill>
                  <a:schemeClr val="bg1"/>
                </a:solidFill>
              </a:rPr>
              <a:t>Researchers have produced several methods for mapping the margin of error.</a:t>
            </a:r>
            <a:endParaRPr lang="en-US" sz="2800" dirty="0">
              <a:solidFill>
                <a:schemeClr val="bg1"/>
              </a:solidFill>
            </a:endParaRPr>
          </a:p>
        </p:txBody>
      </p:sp>
      <p:sp>
        <p:nvSpPr>
          <p:cNvPr id="4" name="TextBox 3"/>
          <p:cNvSpPr txBox="1"/>
          <p:nvPr/>
        </p:nvSpPr>
        <p:spPr>
          <a:xfrm>
            <a:off x="328613" y="1517618"/>
            <a:ext cx="3899978" cy="307777"/>
          </a:xfrm>
          <a:prstGeom prst="rect">
            <a:avLst/>
          </a:prstGeom>
          <a:noFill/>
        </p:spPr>
        <p:txBody>
          <a:bodyPr wrap="none" rtlCol="0">
            <a:spAutoFit/>
          </a:bodyPr>
          <a:lstStyle/>
          <a:p>
            <a:r>
              <a:rPr lang="en-US" sz="1400" dirty="0" smtClean="0"/>
              <a:t>Example map </a:t>
            </a:r>
            <a:r>
              <a:rPr lang="en-US" sz="1400" dirty="0"/>
              <a:t>featuring reliability overlay</a:t>
            </a:r>
          </a:p>
        </p:txBody>
      </p:sp>
      <p:sp>
        <p:nvSpPr>
          <p:cNvPr id="5" name="TextBox 4"/>
          <p:cNvSpPr txBox="1"/>
          <p:nvPr/>
        </p:nvSpPr>
        <p:spPr>
          <a:xfrm>
            <a:off x="341313" y="6457890"/>
            <a:ext cx="8880957" cy="400110"/>
          </a:xfrm>
          <a:prstGeom prst="rect">
            <a:avLst/>
          </a:prstGeom>
          <a:noFill/>
        </p:spPr>
        <p:txBody>
          <a:bodyPr wrap="none" rtlCol="0">
            <a:spAutoFit/>
          </a:bodyPr>
          <a:lstStyle/>
          <a:p>
            <a:r>
              <a:rPr lang="en-US" sz="1000" dirty="0" smtClean="0"/>
              <a:t>Source: </a:t>
            </a:r>
            <a:r>
              <a:rPr lang="en-US" sz="1000" dirty="0"/>
              <a:t>Francis, J., </a:t>
            </a:r>
            <a:r>
              <a:rPr lang="en-US" sz="1000" dirty="0" err="1"/>
              <a:t>Vink</a:t>
            </a:r>
            <a:r>
              <a:rPr lang="en-US" sz="1000" dirty="0"/>
              <a:t>, J., </a:t>
            </a:r>
            <a:r>
              <a:rPr lang="en-US" sz="1000" dirty="0" err="1"/>
              <a:t>Tontisirn</a:t>
            </a:r>
            <a:r>
              <a:rPr lang="en-US" sz="1000" dirty="0"/>
              <a:t>, N., </a:t>
            </a:r>
            <a:r>
              <a:rPr lang="en-US" sz="1000" dirty="0" err="1"/>
              <a:t>Anantsuksomsri</a:t>
            </a:r>
            <a:r>
              <a:rPr lang="en-US" sz="1000" dirty="0"/>
              <a:t>, S., &amp; </a:t>
            </a:r>
            <a:r>
              <a:rPr lang="en-US" sz="1000" dirty="0" err="1"/>
              <a:t>Zhong</a:t>
            </a:r>
            <a:r>
              <a:rPr lang="en-US" sz="1000" dirty="0"/>
              <a:t>, V. (2012). Alternative strategies for mapping ACS estimates </a:t>
            </a:r>
            <a:endParaRPr lang="en-US" sz="1000" dirty="0" smtClean="0"/>
          </a:p>
          <a:p>
            <a:r>
              <a:rPr lang="en-US" sz="1000" dirty="0" smtClean="0"/>
              <a:t>and </a:t>
            </a:r>
            <a:r>
              <a:rPr lang="en-US" sz="1000" dirty="0"/>
              <a:t>error of estimation. Cornell University, Program on Applied Demographics</a:t>
            </a:r>
          </a:p>
        </p:txBody>
      </p:sp>
      <p:pic>
        <p:nvPicPr>
          <p:cNvPr id="8194" name="Picture 2" descr="C:\My Box Files\Project folder\Demographic Data\Map Book\Graphics\Graphics for methodology brief\Method 4 - Francis J.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06425" y="1901952"/>
            <a:ext cx="5736235" cy="4572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52250912"/>
      </p:ext>
    </p:extLst>
  </p:cSld>
  <p:clrMapOvr>
    <a:masterClrMapping/>
  </p:clrMapOvr>
  <p:transition spd="slow" advTm="20000">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6" name="Title 5"/>
          <p:cNvSpPr>
            <a:spLocks noGrp="1"/>
          </p:cNvSpPr>
          <p:nvPr>
            <p:ph type="title"/>
          </p:nvPr>
        </p:nvSpPr>
        <p:spPr>
          <a:solidFill>
            <a:srgbClr val="002F45"/>
          </a:solidFill>
        </p:spPr>
        <p:txBody>
          <a:bodyPr>
            <a:noAutofit/>
          </a:bodyPr>
          <a:lstStyle/>
          <a:p>
            <a:pPr algn="l"/>
            <a:r>
              <a:rPr lang="en-US" sz="2800" dirty="0" smtClean="0">
                <a:solidFill>
                  <a:schemeClr val="bg1"/>
                </a:solidFill>
              </a:rPr>
              <a:t>What does poverty look like in New Orleans as mapped by the ACS?</a:t>
            </a:r>
            <a:endParaRPr lang="en-US" sz="2800" dirty="0">
              <a:solidFill>
                <a:schemeClr val="bg1"/>
              </a:solidFill>
            </a:endParaRPr>
          </a:p>
        </p:txBody>
      </p:sp>
      <p:sp>
        <p:nvSpPr>
          <p:cNvPr id="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223" name="Picture 7" descr="C:\Users\Ben\Documents\GNOCDC.org\NeighborhoodData\Maps\Map-images\Poverty-Lower-Limit.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3400" y="4133850"/>
            <a:ext cx="3524250" cy="2724150"/>
          </a:xfrm>
          <a:prstGeom prst="rect">
            <a:avLst/>
          </a:prstGeom>
          <a:noFill/>
          <a:extLst>
            <a:ext uri="{909E8E84-426E-40DD-AFC4-6F175D3DCCD1}">
              <a14:hiddenFill xmlns:a14="http://schemas.microsoft.com/office/drawing/2010/main" xmlns="">
                <a:solidFill>
                  <a:srgbClr val="FFFFFF"/>
                </a:solidFill>
              </a14:hiddenFill>
            </a:ext>
          </a:extLst>
        </p:spPr>
      </p:pic>
      <p:pic>
        <p:nvPicPr>
          <p:cNvPr id="9225" name="Picture 9" descr="C:\Users\Ben\Documents\GNOCDC.org\NeighborhoodData\Maps\Map-images\Poverty-Upper-Limit.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181600" y="4133850"/>
            <a:ext cx="3524250" cy="2724150"/>
          </a:xfrm>
          <a:prstGeom prst="rect">
            <a:avLst/>
          </a:prstGeom>
          <a:noFill/>
          <a:extLst>
            <a:ext uri="{909E8E84-426E-40DD-AFC4-6F175D3DCCD1}">
              <a14:hiddenFill xmlns:a14="http://schemas.microsoft.com/office/drawing/2010/main" xmlns="">
                <a:solidFill>
                  <a:srgbClr val="FFFFFF"/>
                </a:solidFill>
              </a14:hiddenFill>
            </a:ext>
          </a:extLst>
        </p:spPr>
      </p:pic>
      <p:pic>
        <p:nvPicPr>
          <p:cNvPr id="9226" name="Picture 10" descr="C:\Users\Ben\Documents\GNOCDC.org\NeighborhoodData\Maps\Map-images\Raw-Poverty.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052761" y="1470025"/>
            <a:ext cx="3571875" cy="2762250"/>
          </a:xfrm>
          <a:prstGeom prst="rect">
            <a:avLst/>
          </a:prstGeom>
          <a:noFill/>
          <a:extLst>
            <a:ext uri="{909E8E84-426E-40DD-AFC4-6F175D3DCCD1}">
              <a14:hiddenFill xmlns:a14="http://schemas.microsoft.com/office/drawing/2010/main" xmlns="">
                <a:solidFill>
                  <a:srgbClr val="FFFFFF"/>
                </a:solidFill>
              </a14:hiddenFill>
            </a:ext>
          </a:extLst>
        </p:spPr>
      </p:pic>
      <p:cxnSp>
        <p:nvCxnSpPr>
          <p:cNvPr id="5" name="Straight Arrow Connector 4"/>
          <p:cNvCxnSpPr/>
          <p:nvPr/>
        </p:nvCxnSpPr>
        <p:spPr>
          <a:xfrm>
            <a:off x="1905000" y="2209800"/>
            <a:ext cx="2857498" cy="641350"/>
          </a:xfrm>
          <a:prstGeom prst="straightConnector1">
            <a:avLst/>
          </a:prstGeom>
          <a:ln w="57150">
            <a:solidFill>
              <a:schemeClr val="accent5"/>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41380945"/>
      </p:ext>
    </p:extLst>
  </p:cSld>
  <p:clrMapOvr>
    <a:masterClrMapping/>
  </p:clrMapOvr>
  <p:transition spd="slow" advTm="20000">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6" name="Title 5"/>
          <p:cNvSpPr>
            <a:spLocks noGrp="1"/>
          </p:cNvSpPr>
          <p:nvPr>
            <p:ph type="title"/>
          </p:nvPr>
        </p:nvSpPr>
        <p:spPr>
          <a:solidFill>
            <a:srgbClr val="002F45"/>
          </a:solidFill>
        </p:spPr>
        <p:txBody>
          <a:bodyPr>
            <a:noAutofit/>
          </a:bodyPr>
          <a:lstStyle/>
          <a:p>
            <a:pPr algn="l"/>
            <a:r>
              <a:rPr lang="en-US" sz="2800" dirty="0" smtClean="0">
                <a:solidFill>
                  <a:schemeClr val="bg1"/>
                </a:solidFill>
              </a:rPr>
              <a:t>We produced a series of methodology that </a:t>
            </a:r>
            <a:r>
              <a:rPr lang="en-US" sz="2800" i="1" dirty="0" smtClean="0">
                <a:solidFill>
                  <a:schemeClr val="bg1"/>
                </a:solidFill>
              </a:rPr>
              <a:t>might</a:t>
            </a:r>
            <a:r>
              <a:rPr lang="en-US" sz="2800" dirty="0" smtClean="0">
                <a:solidFill>
                  <a:schemeClr val="bg1"/>
                </a:solidFill>
              </a:rPr>
              <a:t> produce a more accurate map.</a:t>
            </a:r>
            <a:endParaRPr lang="en-US" sz="2800" dirty="0">
              <a:solidFill>
                <a:schemeClr val="bg1"/>
              </a:solidFill>
            </a:endParaRPr>
          </a:p>
        </p:txBody>
      </p:sp>
      <p:sp>
        <p:nvSpPr>
          <p:cNvPr id="2" name="TextBox 1"/>
          <p:cNvSpPr txBox="1"/>
          <p:nvPr/>
        </p:nvSpPr>
        <p:spPr>
          <a:xfrm>
            <a:off x="457200" y="1524000"/>
            <a:ext cx="8229600" cy="1200329"/>
          </a:xfrm>
          <a:prstGeom prst="rect">
            <a:avLst/>
          </a:prstGeom>
          <a:noFill/>
        </p:spPr>
        <p:txBody>
          <a:bodyPr wrap="square" rtlCol="0">
            <a:spAutoFit/>
          </a:bodyPr>
          <a:lstStyle/>
          <a:p>
            <a:pPr marL="342900" indent="-342900">
              <a:buFont typeface="+mj-lt"/>
              <a:buAutoNum type="arabicPeriod"/>
            </a:pPr>
            <a:r>
              <a:rPr lang="en-US" dirty="0" smtClean="0"/>
              <a:t>An average of all neighboring block groups.</a:t>
            </a:r>
          </a:p>
          <a:p>
            <a:pPr marL="342900" indent="-342900">
              <a:buFont typeface="+mj-lt"/>
              <a:buAutoNum type="arabicPeriod"/>
            </a:pPr>
            <a:endParaRPr lang="en-US" dirty="0" smtClean="0"/>
          </a:p>
          <a:p>
            <a:pPr marL="342900" indent="-342900">
              <a:buFont typeface="+mj-lt"/>
              <a:buAutoNum type="arabicPeriod"/>
            </a:pPr>
            <a:r>
              <a:rPr lang="en-US" dirty="0" smtClean="0"/>
              <a:t>An average of all “true” neighboring block groups (considering geographic boundaries like the Mississippi River).</a:t>
            </a:r>
            <a:endParaRPr lang="en-US" dirty="0"/>
          </a:p>
        </p:txBody>
      </p:sp>
    </p:spTree>
    <p:extLst>
      <p:ext uri="{BB962C8B-B14F-4D97-AF65-F5344CB8AC3E}">
        <p14:creationId xmlns:p14="http://schemas.microsoft.com/office/powerpoint/2010/main" xmlns="" val="2341380945"/>
      </p:ext>
    </p:extLst>
  </p:cSld>
  <p:clrMapOvr>
    <a:masterClrMapping/>
  </p:clrMapOvr>
  <p:transition spd="slow" advTm="20000">
    <p:cut/>
  </p:transition>
  <p:timing>
    <p:tnLst>
      <p:par>
        <p:cTn id="1" dur="indefinite" restart="never" nodeType="tmRoot"/>
      </p:par>
    </p:tnLst>
  </p:timing>
</p:sld>
</file>

<file path=ppt/theme/theme1.xml><?xml version="1.0" encoding="utf-8"?>
<a:theme xmlns:a="http://schemas.openxmlformats.org/drawingml/2006/main" name="Office Theme">
  <a:themeElements>
    <a:clrScheme name="Brand">
      <a:dk1>
        <a:sysClr val="windowText" lastClr="000000"/>
      </a:dk1>
      <a:lt1>
        <a:sysClr val="window" lastClr="FFFFFF"/>
      </a:lt1>
      <a:dk2>
        <a:srgbClr val="002F45"/>
      </a:dk2>
      <a:lt2>
        <a:srgbClr val="ABE1FA"/>
      </a:lt2>
      <a:accent1>
        <a:srgbClr val="166E95"/>
      </a:accent1>
      <a:accent2>
        <a:srgbClr val="5D893C"/>
      </a:accent2>
      <a:accent3>
        <a:srgbClr val="F1C12B"/>
      </a:accent3>
      <a:accent4>
        <a:srgbClr val="E65E3F"/>
      </a:accent4>
      <a:accent5>
        <a:srgbClr val="E61C43"/>
      </a:accent5>
      <a:accent6>
        <a:srgbClr val="71266E"/>
      </a:accent6>
      <a:hlink>
        <a:srgbClr val="0000FF"/>
      </a:hlink>
      <a:folHlink>
        <a:srgbClr val="800080"/>
      </a:folHlink>
    </a:clrScheme>
    <a:fontScheme name="Brand">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raph slide">
  <a:themeElements>
    <a:clrScheme name="Brand">
      <a:dk1>
        <a:sysClr val="windowText" lastClr="000000"/>
      </a:dk1>
      <a:lt1>
        <a:sysClr val="window" lastClr="FFFFFF"/>
      </a:lt1>
      <a:dk2>
        <a:srgbClr val="002F45"/>
      </a:dk2>
      <a:lt2>
        <a:srgbClr val="ABE1FA"/>
      </a:lt2>
      <a:accent1>
        <a:srgbClr val="166E95"/>
      </a:accent1>
      <a:accent2>
        <a:srgbClr val="5D893C"/>
      </a:accent2>
      <a:accent3>
        <a:srgbClr val="F1C12B"/>
      </a:accent3>
      <a:accent4>
        <a:srgbClr val="E65E3F"/>
      </a:accent4>
      <a:accent5>
        <a:srgbClr val="E61C43"/>
      </a:accent5>
      <a:accent6>
        <a:srgbClr val="71266E"/>
      </a:accent6>
      <a:hlink>
        <a:srgbClr val="0000FF"/>
      </a:hlink>
      <a:folHlink>
        <a:srgbClr val="800080"/>
      </a:folHlink>
    </a:clrScheme>
    <a:fontScheme name="Brand">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Graph slide">
  <a:themeElements>
    <a:clrScheme name="Brand">
      <a:dk1>
        <a:sysClr val="windowText" lastClr="000000"/>
      </a:dk1>
      <a:lt1>
        <a:sysClr val="window" lastClr="FFFFFF"/>
      </a:lt1>
      <a:dk2>
        <a:srgbClr val="002F45"/>
      </a:dk2>
      <a:lt2>
        <a:srgbClr val="ABE1FA"/>
      </a:lt2>
      <a:accent1>
        <a:srgbClr val="166E95"/>
      </a:accent1>
      <a:accent2>
        <a:srgbClr val="5D893C"/>
      </a:accent2>
      <a:accent3>
        <a:srgbClr val="F1C12B"/>
      </a:accent3>
      <a:accent4>
        <a:srgbClr val="E65E3F"/>
      </a:accent4>
      <a:accent5>
        <a:srgbClr val="E61C43"/>
      </a:accent5>
      <a:accent6>
        <a:srgbClr val="71266E"/>
      </a:accent6>
      <a:hlink>
        <a:srgbClr val="0000FF"/>
      </a:hlink>
      <a:folHlink>
        <a:srgbClr val="800080"/>
      </a:folHlink>
    </a:clrScheme>
    <a:fontScheme name="Brand">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527</TotalTime>
  <Words>1475</Words>
  <Application>Microsoft Office PowerPoint</Application>
  <PresentationFormat>On-screen Show (4:3)</PresentationFormat>
  <Paragraphs>65</Paragraphs>
  <Slides>15</Slides>
  <Notes>15</Notes>
  <HiddenSlides>0</HiddenSlides>
  <MMClips>0</MMClips>
  <ScaleCrop>false</ScaleCrop>
  <HeadingPairs>
    <vt:vector size="4" baseType="variant">
      <vt:variant>
        <vt:lpstr>Theme</vt:lpstr>
      </vt:variant>
      <vt:variant>
        <vt:i4>3</vt:i4>
      </vt:variant>
      <vt:variant>
        <vt:lpstr>Slide Titles</vt:lpstr>
      </vt:variant>
      <vt:variant>
        <vt:i4>15</vt:i4>
      </vt:variant>
    </vt:vector>
  </HeadingPairs>
  <TitlesOfParts>
    <vt:vector size="18" baseType="lpstr">
      <vt:lpstr>Office Theme</vt:lpstr>
      <vt:lpstr>Graph slide</vt:lpstr>
      <vt:lpstr>1_Graph slide</vt:lpstr>
      <vt:lpstr>Slide 1</vt:lpstr>
      <vt:lpstr>We already display the margin of error in our neighborhood profiles.</vt:lpstr>
      <vt:lpstr>Another way to look at the margin of error is to explore the confidence interval.</vt:lpstr>
      <vt:lpstr>Researchers have produced several methods for mapping the margin of error.</vt:lpstr>
      <vt:lpstr>Researchers have produced several methods for mapping the margin of error.</vt:lpstr>
      <vt:lpstr>Researchers have produced several methods for mapping the margin of error.</vt:lpstr>
      <vt:lpstr>Researchers have produced several methods for mapping the margin of error.</vt:lpstr>
      <vt:lpstr>What does poverty look like in New Orleans as mapped by the ACS?</vt:lpstr>
      <vt:lpstr>We produced a series of methodology that might produce a more accurate map.</vt:lpstr>
      <vt:lpstr>We produced a series of methodology that might produce a more accurate map.</vt:lpstr>
      <vt:lpstr>We found that averaging the “true” neighbors was the best approach.</vt:lpstr>
      <vt:lpstr>The averaging methodology produced a clearer picture of poverty in New Orleans.</vt:lpstr>
      <vt:lpstr>Comparing our ACS maps to LED or Census data helps “ground-truth” the results.</vt:lpstr>
      <vt:lpstr>The geographies of poverty in New Orleans follow a consistent spatial pattern.</vt:lpstr>
      <vt:lpstr>Slide 15</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Coastal Index</dc:title>
  <dc:creator>Ben</dc:creator>
  <cp:lastModifiedBy>Kris Smock</cp:lastModifiedBy>
  <cp:revision>55</cp:revision>
  <cp:lastPrinted>2014-02-05T19:51:44Z</cp:lastPrinted>
  <dcterms:created xsi:type="dcterms:W3CDTF">2014-01-14T14:25:07Z</dcterms:created>
  <dcterms:modified xsi:type="dcterms:W3CDTF">2014-04-17T22:31:10Z</dcterms:modified>
</cp:coreProperties>
</file>